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28"/>
  </p:handoutMasterIdLst>
  <p:sldIdLst>
    <p:sldId id="502" r:id="rId3"/>
    <p:sldId id="352" r:id="rId5"/>
    <p:sldId id="854" r:id="rId6"/>
    <p:sldId id="811" r:id="rId7"/>
    <p:sldId id="746" r:id="rId8"/>
    <p:sldId id="1083" r:id="rId9"/>
    <p:sldId id="1084" r:id="rId10"/>
    <p:sldId id="1102" r:id="rId11"/>
    <p:sldId id="1105" r:id="rId12"/>
    <p:sldId id="1106" r:id="rId13"/>
    <p:sldId id="1085" r:id="rId14"/>
    <p:sldId id="1107" r:id="rId15"/>
    <p:sldId id="1108" r:id="rId16"/>
    <p:sldId id="1096" r:id="rId17"/>
    <p:sldId id="1089" r:id="rId18"/>
    <p:sldId id="1097" r:id="rId19"/>
    <p:sldId id="1099" r:id="rId20"/>
    <p:sldId id="1092" r:id="rId21"/>
    <p:sldId id="1100" r:id="rId22"/>
    <p:sldId id="1101" r:id="rId23"/>
    <p:sldId id="1121" r:id="rId24"/>
    <p:sldId id="1094" r:id="rId25"/>
    <p:sldId id="1095" r:id="rId26"/>
    <p:sldId id="336"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A64F"/>
    <a:srgbClr val="E06767"/>
    <a:srgbClr val="B82626"/>
    <a:srgbClr val="7CABD7"/>
    <a:srgbClr val="3674AE"/>
    <a:srgbClr val="F6A54F"/>
    <a:srgbClr val="EF853F"/>
    <a:srgbClr val="0BE5E2"/>
    <a:srgbClr val="EE7D33"/>
    <a:srgbClr val="1EC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6405"/>
  </p:normalViewPr>
  <p:slideViewPr>
    <p:cSldViewPr snapToGrid="0">
      <p:cViewPr varScale="1">
        <p:scale>
          <a:sx n="126" d="100"/>
          <a:sy n="126" d="100"/>
        </p:scale>
        <p:origin x="560" y="200"/>
      </p:cViewPr>
      <p:guideLst>
        <p:guide orient="horz" pos="1995"/>
        <p:guide pos="397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1" Type="http://schemas.openxmlformats.org/officeDocument/2006/relationships/tableStyles" Target="tableStyles.xml"/><Relationship Id="rId30" Type="http://schemas.openxmlformats.org/officeDocument/2006/relationships/viewProps" Target="viewProps.xml"/><Relationship Id="rId3" Type="http://schemas.openxmlformats.org/officeDocument/2006/relationships/slide" Target="slides/slide1.xml"/><Relationship Id="rId29" Type="http://schemas.openxmlformats.org/officeDocument/2006/relationships/presProps" Target="presProps.xml"/><Relationship Id="rId28" Type="http://schemas.openxmlformats.org/officeDocument/2006/relationships/handoutMaster" Target="handoutMasters/handoutMaster1.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第一个工作是图像模态到图像模态的哈希</a:t>
            </a:r>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smtClean="0">
                <a:solidFill>
                  <a:schemeClr val="bg1"/>
                </a:solidFill>
                <a:latin typeface="微软雅黑" panose="020B0503020204020204" charset="-122"/>
                <a:ea typeface="微软雅黑" panose="020B0503020204020204" charset="-122"/>
                <a:sym typeface="+mn-ea"/>
              </a:rPr>
              <a:t>For Large-Scale Image Retrieval  </a:t>
            </a:r>
            <a:endParaRPr lang="zh-CN" altLang="en-US"/>
          </a:p>
          <a:p>
            <a:r>
              <a:rPr lang="zh-CN" altLang="en-US"/>
              <a:t>哈希简单来说就是将高维的样本映射成一个短的二值码，及哈希码，相似的样本间的哈希码接近，不相似的样本间的哈希码疏远。</a:t>
            </a:r>
            <a:endParaRPr lang="zh-CN" altLang="en-US"/>
          </a:p>
          <a:p>
            <a:r>
              <a:rPr lang="zh-CN" altLang="en-US"/>
              <a:t>举个例子，输入是一系列图像，经过卷积神经网络和全连接层，在最后的输出层利用</a:t>
            </a:r>
            <a:r>
              <a:rPr lang="en-US" altLang="zh-CN"/>
              <a:t>tanh</a:t>
            </a:r>
            <a:r>
              <a:rPr lang="zh-CN" altLang="en-US"/>
              <a:t>（）激活函数将输出值二值化，得到哈希码，然后利用一些约束使得哈希码保持原始图像的相似性。</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smtClean="0">
                <a:solidFill>
                  <a:schemeClr val="bg1"/>
                </a:solidFill>
                <a:latin typeface="微软雅黑" panose="020B0503020204020204" charset="-122"/>
                <a:ea typeface="微软雅黑" panose="020B0503020204020204" charset="-122"/>
                <a:sym typeface="+mn-ea"/>
              </a:rPr>
              <a:t>For Large-Scale Image Retrieval  </a:t>
            </a:r>
            <a:endParaRPr lang="zh-CN" altLang="en-US"/>
          </a:p>
          <a:p>
            <a:r>
              <a:rPr lang="zh-CN" altLang="en-US"/>
              <a:t>哈希简单来说就是将高维的样本映射成一个短的二值码，及哈希码，相似的样本间的哈希码接近，不相似的样本间的哈希码疏远。</a:t>
            </a:r>
            <a:endParaRPr lang="zh-CN" altLang="en-US"/>
          </a:p>
          <a:p>
            <a:r>
              <a:rPr lang="zh-CN" altLang="en-US"/>
              <a:t>举个例子，输入是一系列图像，经过卷积神经网络和全连接层，在最后的输出层利用</a:t>
            </a:r>
            <a:r>
              <a:rPr lang="en-US" altLang="zh-CN"/>
              <a:t>tanh</a:t>
            </a:r>
            <a:r>
              <a:rPr lang="zh-CN" altLang="en-US"/>
              <a:t>（）激活函数将输出值二值化，得到哈希码，然后利用一些约束使得哈希码保持原始图像的相似性。</a:t>
            </a:r>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smtClean="0">
                <a:solidFill>
                  <a:schemeClr val="bg1"/>
                </a:solidFill>
                <a:latin typeface="微软雅黑" panose="020B0503020204020204" charset="-122"/>
                <a:ea typeface="微软雅黑" panose="020B0503020204020204" charset="-122"/>
                <a:sym typeface="+mn-ea"/>
              </a:rPr>
              <a:t>For Large-Scale Image Retrieval  </a:t>
            </a:r>
            <a:endParaRPr lang="zh-CN" altLang="en-US"/>
          </a:p>
          <a:p>
            <a:r>
              <a:rPr lang="zh-CN" altLang="en-US"/>
              <a:t>哈希简单来说就是将高维的样本映射成一个短的二值码，及哈希码，相似的样本间的哈希码接近，不相似的样本间的哈希码疏远。</a:t>
            </a:r>
            <a:endParaRPr lang="zh-CN" altLang="en-US"/>
          </a:p>
          <a:p>
            <a:r>
              <a:rPr lang="zh-CN" altLang="en-US"/>
              <a:t>举个例子，输入是一系列图像，经过卷积神经网络和全连接层，在最后的输出层利用</a:t>
            </a:r>
            <a:r>
              <a:rPr lang="en-US" altLang="zh-CN"/>
              <a:t>tanh</a:t>
            </a:r>
            <a:r>
              <a:rPr lang="zh-CN" altLang="en-US"/>
              <a:t>（）激活函数将输出值二值化，得到哈希码，然后利用一些约束使得哈希码保持原始图像的相似性。</a:t>
            </a:r>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smtClean="0">
                <a:solidFill>
                  <a:schemeClr val="bg1"/>
                </a:solidFill>
                <a:latin typeface="微软雅黑" panose="020B0503020204020204" charset="-122"/>
                <a:ea typeface="微软雅黑" panose="020B0503020204020204" charset="-122"/>
                <a:sym typeface="+mn-ea"/>
              </a:rPr>
              <a:t>For Large-Scale Image Retrieval  </a:t>
            </a:r>
            <a:endParaRPr lang="zh-CN" altLang="en-US"/>
          </a:p>
          <a:p>
            <a:r>
              <a:rPr lang="zh-CN" altLang="en-US"/>
              <a:t>哈希简单来说就是将高维的样本映射成一个短的二值码，及哈希码，相似的样本间的哈希码接近，不相似的样本间的哈希码疏远。</a:t>
            </a:r>
            <a:endParaRPr lang="zh-CN" altLang="en-US"/>
          </a:p>
          <a:p>
            <a:r>
              <a:rPr lang="zh-CN" altLang="en-US"/>
              <a:t>举个例子，输入是一系列图像，经过卷积神经网络和全连接层，在最后的输出层利用</a:t>
            </a:r>
            <a:r>
              <a:rPr lang="en-US" altLang="zh-CN"/>
              <a:t>tanh</a:t>
            </a:r>
            <a:r>
              <a:rPr lang="zh-CN" altLang="en-US"/>
              <a:t>（）激活函数将输出值二值化，得到哈希码，然后利用一些约束使得哈希码保持原始图像的相似性。</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但他们在最后一层利用相似矩阵构建成对损失来约束图像的哈希学习，这种监督图像学习的方式不太合理：</a:t>
            </a:r>
            <a:endParaRPr lang="zh-CN" altLang="en-US"/>
          </a:p>
          <a:p>
            <a:r>
              <a:rPr lang="zh-CN" altLang="en-US"/>
              <a:t>单标签的相似矩阵过于稀疏，不相似对的数量远大于相似对，这种不平衡性是的网络难以收敛，造成了性能瓶颈。</a:t>
            </a:r>
            <a:endParaRPr lang="zh-CN" altLang="en-US"/>
          </a:p>
          <a:p>
            <a:r>
              <a:rPr lang="zh-CN" altLang="en-US"/>
              <a:t>多标签数据集构建相似矩阵是以是否共享一个标签为脊椎，这样简单将多标签数据集以单标签数据集的方式来处理，大大的忽略的多标签的语义信息，使得生成的哈希码的判别力不足。</a:t>
            </a:r>
            <a:endParaRPr lang="zh-CN" altLang="en-US"/>
          </a:p>
          <a:p>
            <a:endParaRPr lang="zh-CN" altLang="en-US"/>
          </a:p>
          <a:p>
            <a:r>
              <a:rPr lang="zh-CN" altLang="en-US"/>
              <a:t>那么，问题一，问题二，是我们关注的方向。</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solidFill>
                  <a:schemeClr val="bg1"/>
                </a:solidFill>
                <a:latin typeface="微软雅黑" panose="020B0503020204020204" charset="-122"/>
                <a:ea typeface="微软雅黑" panose="020B0503020204020204" charset="-122"/>
                <a:sym typeface="+mn-ea"/>
              </a:rPr>
              <a:t> Mining Semantic Information</a:t>
            </a:r>
            <a:endParaRPr lang="zh-CN" altLang="en-US"/>
          </a:p>
          <a:p>
            <a:r>
              <a:rPr lang="zh-CN" altLang="en-US"/>
              <a:t>我们的工作从标签着手，将标签作为样本进行挖掘语义特征和学习有判别力的哈希码。</a:t>
            </a:r>
            <a:endParaRPr lang="zh-CN" altLang="en-US"/>
          </a:p>
          <a:p>
            <a:r>
              <a:rPr lang="zh-CN" altLang="en-US"/>
              <a:t>具体做法：构建端到端全连接网络，添加语义层，哈希层，并分别做</a:t>
            </a:r>
            <a:r>
              <a:rPr lang="en-US" altLang="zh-CN"/>
              <a:t>pairwise</a:t>
            </a:r>
            <a:r>
              <a:rPr lang="zh-CN" altLang="en-US"/>
              <a:t>的约束来保持原始数据的相似性关系</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solidFill>
                  <a:schemeClr val="bg1"/>
                </a:solidFill>
                <a:latin typeface="微软雅黑" panose="020B0503020204020204" charset="-122"/>
                <a:ea typeface="微软雅黑" panose="020B0503020204020204" charset="-122"/>
                <a:sym typeface="+mn-ea"/>
              </a:rPr>
              <a:t> Mining Semantic Information</a:t>
            </a:r>
            <a:endParaRPr lang="zh-CN" altLang="en-US"/>
          </a:p>
          <a:p>
            <a:r>
              <a:rPr lang="zh-CN" altLang="en-US"/>
              <a:t>我们的工作从标签着手，将标签作为样本进行挖掘语义特征和学习有判别力的哈希码。</a:t>
            </a:r>
            <a:endParaRPr lang="zh-CN" altLang="en-US"/>
          </a:p>
          <a:p>
            <a:r>
              <a:rPr lang="zh-CN" altLang="en-US"/>
              <a:t>具体做法：构建端到端全连接网络，添加语义层，哈希层，并分别做</a:t>
            </a:r>
            <a:r>
              <a:rPr lang="en-US" altLang="zh-CN"/>
              <a:t>pairwise</a:t>
            </a:r>
            <a:r>
              <a:rPr lang="zh-CN" altLang="en-US"/>
              <a:t>的约束来保持原始数据的相似性关系</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solidFill>
                  <a:schemeClr val="bg1"/>
                </a:solidFill>
                <a:latin typeface="微软雅黑" panose="020B0503020204020204" charset="-122"/>
                <a:ea typeface="微软雅黑" panose="020B0503020204020204" charset="-122"/>
                <a:sym typeface="+mn-ea"/>
              </a:rPr>
              <a:t> Mining Semantic Information</a:t>
            </a:r>
            <a:endParaRPr lang="zh-CN" altLang="en-US"/>
          </a:p>
          <a:p>
            <a:r>
              <a:rPr lang="zh-CN" altLang="en-US"/>
              <a:t>我们的工作从标签着手，将标签作为样本进行挖掘语义特征和学习有判别力的哈希码。</a:t>
            </a:r>
            <a:endParaRPr lang="zh-CN" altLang="en-US"/>
          </a:p>
          <a:p>
            <a:r>
              <a:rPr lang="zh-CN" altLang="en-US"/>
              <a:t>具体做法：构建端到端全连接网络，添加语义层，哈希层，并分别做</a:t>
            </a:r>
            <a:r>
              <a:rPr lang="en-US" altLang="zh-CN"/>
              <a:t>pairwise</a:t>
            </a:r>
            <a:r>
              <a:rPr lang="zh-CN" altLang="en-US"/>
              <a:t>的约束来保持原始数据的相似性关系</a:t>
            </a:r>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solidFill>
                  <a:schemeClr val="bg1"/>
                </a:solidFill>
                <a:latin typeface="微软雅黑" panose="020B0503020204020204" charset="-122"/>
                <a:ea typeface="微软雅黑" panose="020B0503020204020204" charset="-122"/>
                <a:sym typeface="+mn-ea"/>
              </a:rPr>
              <a:t>J</a:t>
            </a:r>
            <a:r>
              <a:rPr b="1">
                <a:solidFill>
                  <a:schemeClr val="bg1"/>
                </a:solidFill>
                <a:latin typeface="微软雅黑" panose="020B0503020204020204" charset="-122"/>
                <a:ea typeface="微软雅黑" panose="020B0503020204020204" charset="-122"/>
                <a:sym typeface="+mn-ea"/>
              </a:rPr>
              <a:t>oint </a:t>
            </a:r>
            <a:r>
              <a:rPr lang="en-US" b="1">
                <a:solidFill>
                  <a:schemeClr val="bg1"/>
                </a:solidFill>
                <a:latin typeface="微软雅黑" panose="020B0503020204020204" charset="-122"/>
                <a:ea typeface="微软雅黑" panose="020B0503020204020204" charset="-122"/>
                <a:sym typeface="+mn-ea"/>
              </a:rPr>
              <a:t>S</a:t>
            </a:r>
            <a:r>
              <a:rPr b="1">
                <a:solidFill>
                  <a:schemeClr val="bg1"/>
                </a:solidFill>
                <a:latin typeface="微软雅黑" panose="020B0503020204020204" charset="-122"/>
                <a:ea typeface="微软雅黑" panose="020B0503020204020204" charset="-122"/>
                <a:sym typeface="+mn-ea"/>
              </a:rPr>
              <a:t>upervision of </a:t>
            </a:r>
            <a:r>
              <a:rPr lang="en-US" b="1">
                <a:solidFill>
                  <a:schemeClr val="bg1"/>
                </a:solidFill>
                <a:latin typeface="微软雅黑" panose="020B0503020204020204" charset="-122"/>
                <a:ea typeface="微软雅黑" panose="020B0503020204020204" charset="-122"/>
                <a:sym typeface="+mn-ea"/>
              </a:rPr>
              <a:t>T</a:t>
            </a:r>
            <a:r>
              <a:rPr b="1">
                <a:solidFill>
                  <a:schemeClr val="bg1"/>
                </a:solidFill>
                <a:latin typeface="微软雅黑" panose="020B0503020204020204" charset="-122"/>
                <a:ea typeface="微软雅黑" panose="020B0503020204020204" charset="-122"/>
                <a:sym typeface="+mn-ea"/>
              </a:rPr>
              <a:t>wo </a:t>
            </a:r>
            <a:r>
              <a:rPr lang="en-US" b="1">
                <a:solidFill>
                  <a:schemeClr val="bg1"/>
                </a:solidFill>
                <a:latin typeface="微软雅黑" panose="020B0503020204020204" charset="-122"/>
                <a:ea typeface="微软雅黑" panose="020B0503020204020204" charset="-122"/>
                <a:sym typeface="+mn-ea"/>
              </a:rPr>
              <a:t>S</a:t>
            </a:r>
            <a:r>
              <a:rPr b="1">
                <a:solidFill>
                  <a:schemeClr val="bg1"/>
                </a:solidFill>
                <a:latin typeface="微软雅黑" panose="020B0503020204020204" charset="-122"/>
                <a:ea typeface="微软雅黑" panose="020B0503020204020204" charset="-122"/>
                <a:sym typeface="+mn-ea"/>
              </a:rPr>
              <a:t>paces</a:t>
            </a:r>
            <a:endParaRPr lang="zh-CN" altLang="en-US"/>
          </a:p>
          <a:p>
            <a:r>
              <a:rPr lang="zh-CN" altLang="en-US"/>
              <a:t>利用挖掘标签的语义特征和哈希码在共同的特征空间和汉明空间同时约束图像的哈希学习。</a:t>
            </a:r>
            <a:br>
              <a:rPr lang="zh-CN" altLang="en-US"/>
            </a:br>
            <a:r>
              <a:rPr lang="zh-CN" altLang="en-US"/>
              <a:t>训练方式，</a:t>
            </a:r>
            <a:r>
              <a:rPr lang="en-US" altLang="zh-CN"/>
              <a:t>LabNet</a:t>
            </a:r>
            <a:r>
              <a:rPr lang="zh-CN" altLang="en-US"/>
              <a:t>训练完毕，存好特征和哈希码，监督</a:t>
            </a:r>
            <a:r>
              <a:rPr lang="en-US" altLang="zh-CN"/>
              <a:t>ImgNet</a:t>
            </a:r>
            <a:r>
              <a:rPr lang="zh-CN" altLang="en-US"/>
              <a:t>学习，</a:t>
            </a:r>
            <a:r>
              <a:rPr lang="en-US" altLang="zh-CN"/>
              <a:t>ImgNet</a:t>
            </a:r>
            <a:r>
              <a:rPr lang="zh-CN" altLang="en-US"/>
              <a:t>学习完毕，初始化</a:t>
            </a:r>
            <a:r>
              <a:rPr lang="en-US" altLang="zh-CN"/>
              <a:t>LabNet</a:t>
            </a:r>
            <a:r>
              <a:rPr lang="zh-CN" altLang="en-US"/>
              <a:t>，再训练</a:t>
            </a:r>
            <a:r>
              <a:rPr lang="en-US" altLang="zh-CN"/>
              <a:t>LabNet</a:t>
            </a:r>
            <a:r>
              <a:rPr lang="zh-CN" altLang="en-US"/>
              <a:t>，再训练</a:t>
            </a:r>
            <a:r>
              <a:rPr lang="en-US" altLang="zh-CN"/>
              <a:t>ImgNet</a:t>
            </a:r>
            <a:endParaRPr lang="en-US" altLang="zh-CN"/>
          </a:p>
          <a:p>
            <a:r>
              <a:rPr lang="zh-CN" altLang="en-US"/>
              <a:t>整个数据集迭代训练</a:t>
            </a:r>
            <a:endParaRPr lang="zh-CN" altLang="en-US"/>
          </a:p>
          <a:p>
            <a:r>
              <a:rPr lang="zh-CN" altLang="en-US"/>
              <a:t>具体做法：图像</a:t>
            </a:r>
            <a:r>
              <a:rPr lang="en-US" altLang="zh-CN"/>
              <a:t>......</a:t>
            </a:r>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solidFill>
                  <a:schemeClr val="bg1"/>
                </a:solidFill>
                <a:latin typeface="微软雅黑" panose="020B0503020204020204" charset="-122"/>
                <a:ea typeface="微软雅黑" panose="020B0503020204020204" charset="-122"/>
                <a:sym typeface="+mn-ea"/>
              </a:rPr>
              <a:t>J</a:t>
            </a:r>
            <a:r>
              <a:rPr b="1">
                <a:solidFill>
                  <a:schemeClr val="bg1"/>
                </a:solidFill>
                <a:latin typeface="微软雅黑" panose="020B0503020204020204" charset="-122"/>
                <a:ea typeface="微软雅黑" panose="020B0503020204020204" charset="-122"/>
                <a:sym typeface="+mn-ea"/>
              </a:rPr>
              <a:t>oint </a:t>
            </a:r>
            <a:r>
              <a:rPr lang="en-US" b="1">
                <a:solidFill>
                  <a:schemeClr val="bg1"/>
                </a:solidFill>
                <a:latin typeface="微软雅黑" panose="020B0503020204020204" charset="-122"/>
                <a:ea typeface="微软雅黑" panose="020B0503020204020204" charset="-122"/>
                <a:sym typeface="+mn-ea"/>
              </a:rPr>
              <a:t>S</a:t>
            </a:r>
            <a:r>
              <a:rPr b="1">
                <a:solidFill>
                  <a:schemeClr val="bg1"/>
                </a:solidFill>
                <a:latin typeface="微软雅黑" panose="020B0503020204020204" charset="-122"/>
                <a:ea typeface="微软雅黑" panose="020B0503020204020204" charset="-122"/>
                <a:sym typeface="+mn-ea"/>
              </a:rPr>
              <a:t>upervision of </a:t>
            </a:r>
            <a:r>
              <a:rPr lang="en-US" b="1">
                <a:solidFill>
                  <a:schemeClr val="bg1"/>
                </a:solidFill>
                <a:latin typeface="微软雅黑" panose="020B0503020204020204" charset="-122"/>
                <a:ea typeface="微软雅黑" panose="020B0503020204020204" charset="-122"/>
                <a:sym typeface="+mn-ea"/>
              </a:rPr>
              <a:t>T</a:t>
            </a:r>
            <a:r>
              <a:rPr b="1">
                <a:solidFill>
                  <a:schemeClr val="bg1"/>
                </a:solidFill>
                <a:latin typeface="微软雅黑" panose="020B0503020204020204" charset="-122"/>
                <a:ea typeface="微软雅黑" panose="020B0503020204020204" charset="-122"/>
                <a:sym typeface="+mn-ea"/>
              </a:rPr>
              <a:t>wo </a:t>
            </a:r>
            <a:r>
              <a:rPr lang="en-US" b="1">
                <a:solidFill>
                  <a:schemeClr val="bg1"/>
                </a:solidFill>
                <a:latin typeface="微软雅黑" panose="020B0503020204020204" charset="-122"/>
                <a:ea typeface="微软雅黑" panose="020B0503020204020204" charset="-122"/>
                <a:sym typeface="+mn-ea"/>
              </a:rPr>
              <a:t>S</a:t>
            </a:r>
            <a:r>
              <a:rPr b="1">
                <a:solidFill>
                  <a:schemeClr val="bg1"/>
                </a:solidFill>
                <a:latin typeface="微软雅黑" panose="020B0503020204020204" charset="-122"/>
                <a:ea typeface="微软雅黑" panose="020B0503020204020204" charset="-122"/>
                <a:sym typeface="+mn-ea"/>
              </a:rPr>
              <a:t>paces</a:t>
            </a:r>
            <a:endParaRPr lang="zh-CN" altLang="en-US"/>
          </a:p>
          <a:p>
            <a:r>
              <a:rPr lang="zh-CN" altLang="en-US"/>
              <a:t>利用挖掘标签的语义特征和哈希码在共同的特征空间和汉明空间同时约束图像的哈希学习。</a:t>
            </a:r>
            <a:br>
              <a:rPr lang="zh-CN" altLang="en-US"/>
            </a:br>
            <a:r>
              <a:rPr lang="zh-CN" altLang="en-US"/>
              <a:t>训练方式，</a:t>
            </a:r>
            <a:r>
              <a:rPr lang="en-US" altLang="zh-CN"/>
              <a:t>LabNet</a:t>
            </a:r>
            <a:r>
              <a:rPr lang="zh-CN" altLang="en-US"/>
              <a:t>训练完毕，存好特征和哈希码，监督</a:t>
            </a:r>
            <a:r>
              <a:rPr lang="en-US" altLang="zh-CN"/>
              <a:t>ImgNet</a:t>
            </a:r>
            <a:r>
              <a:rPr lang="zh-CN" altLang="en-US"/>
              <a:t>学习，</a:t>
            </a:r>
            <a:r>
              <a:rPr lang="en-US" altLang="zh-CN"/>
              <a:t>ImgNet</a:t>
            </a:r>
            <a:r>
              <a:rPr lang="zh-CN" altLang="en-US"/>
              <a:t>学习完毕，初始化</a:t>
            </a:r>
            <a:r>
              <a:rPr lang="en-US" altLang="zh-CN"/>
              <a:t>LabNet</a:t>
            </a:r>
            <a:r>
              <a:rPr lang="zh-CN" altLang="en-US"/>
              <a:t>，再训练</a:t>
            </a:r>
            <a:r>
              <a:rPr lang="en-US" altLang="zh-CN"/>
              <a:t>LabNet</a:t>
            </a:r>
            <a:r>
              <a:rPr lang="zh-CN" altLang="en-US"/>
              <a:t>，再训练</a:t>
            </a:r>
            <a:r>
              <a:rPr lang="en-US" altLang="zh-CN"/>
              <a:t>ImgNet</a:t>
            </a:r>
            <a:endParaRPr lang="en-US" altLang="zh-CN"/>
          </a:p>
          <a:p>
            <a:r>
              <a:rPr lang="zh-CN" altLang="en-US"/>
              <a:t>整个数据集迭代训练</a:t>
            </a:r>
            <a:endParaRPr lang="zh-CN" altLang="en-US"/>
          </a:p>
          <a:p>
            <a:r>
              <a:rPr lang="zh-CN" altLang="en-US"/>
              <a:t>具体做法：图像</a:t>
            </a:r>
            <a:r>
              <a:rPr lang="en-US" altLang="zh-CN"/>
              <a:t>......</a:t>
            </a:r>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t>下面会主要介绍我们组近期的一些系列工作。主要是分为监督哈希和无监督哈希</a:t>
            </a:r>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solidFill>
                  <a:schemeClr val="bg1"/>
                </a:solidFill>
                <a:latin typeface="微软雅黑" panose="020B0503020204020204" charset="-122"/>
                <a:ea typeface="微软雅黑" panose="020B0503020204020204" charset="-122"/>
                <a:sym typeface="+mn-ea"/>
              </a:rPr>
              <a:t>J</a:t>
            </a:r>
            <a:r>
              <a:rPr b="1">
                <a:solidFill>
                  <a:schemeClr val="bg1"/>
                </a:solidFill>
                <a:latin typeface="微软雅黑" panose="020B0503020204020204" charset="-122"/>
                <a:ea typeface="微软雅黑" panose="020B0503020204020204" charset="-122"/>
                <a:sym typeface="+mn-ea"/>
              </a:rPr>
              <a:t>oint </a:t>
            </a:r>
            <a:r>
              <a:rPr lang="en-US" b="1">
                <a:solidFill>
                  <a:schemeClr val="bg1"/>
                </a:solidFill>
                <a:latin typeface="微软雅黑" panose="020B0503020204020204" charset="-122"/>
                <a:ea typeface="微软雅黑" panose="020B0503020204020204" charset="-122"/>
                <a:sym typeface="+mn-ea"/>
              </a:rPr>
              <a:t>S</a:t>
            </a:r>
            <a:r>
              <a:rPr b="1">
                <a:solidFill>
                  <a:schemeClr val="bg1"/>
                </a:solidFill>
                <a:latin typeface="微软雅黑" panose="020B0503020204020204" charset="-122"/>
                <a:ea typeface="微软雅黑" panose="020B0503020204020204" charset="-122"/>
                <a:sym typeface="+mn-ea"/>
              </a:rPr>
              <a:t>upervision of </a:t>
            </a:r>
            <a:r>
              <a:rPr lang="en-US" b="1">
                <a:solidFill>
                  <a:schemeClr val="bg1"/>
                </a:solidFill>
                <a:latin typeface="微软雅黑" panose="020B0503020204020204" charset="-122"/>
                <a:ea typeface="微软雅黑" panose="020B0503020204020204" charset="-122"/>
                <a:sym typeface="+mn-ea"/>
              </a:rPr>
              <a:t>T</a:t>
            </a:r>
            <a:r>
              <a:rPr b="1">
                <a:solidFill>
                  <a:schemeClr val="bg1"/>
                </a:solidFill>
                <a:latin typeface="微软雅黑" panose="020B0503020204020204" charset="-122"/>
                <a:ea typeface="微软雅黑" panose="020B0503020204020204" charset="-122"/>
                <a:sym typeface="+mn-ea"/>
              </a:rPr>
              <a:t>wo </a:t>
            </a:r>
            <a:r>
              <a:rPr lang="en-US" b="1">
                <a:solidFill>
                  <a:schemeClr val="bg1"/>
                </a:solidFill>
                <a:latin typeface="微软雅黑" panose="020B0503020204020204" charset="-122"/>
                <a:ea typeface="微软雅黑" panose="020B0503020204020204" charset="-122"/>
                <a:sym typeface="+mn-ea"/>
              </a:rPr>
              <a:t>S</a:t>
            </a:r>
            <a:r>
              <a:rPr b="1">
                <a:solidFill>
                  <a:schemeClr val="bg1"/>
                </a:solidFill>
                <a:latin typeface="微软雅黑" panose="020B0503020204020204" charset="-122"/>
                <a:ea typeface="微软雅黑" panose="020B0503020204020204" charset="-122"/>
                <a:sym typeface="+mn-ea"/>
              </a:rPr>
              <a:t>paces</a:t>
            </a:r>
            <a:endParaRPr lang="zh-CN" altLang="en-US"/>
          </a:p>
          <a:p>
            <a:r>
              <a:rPr lang="zh-CN" altLang="en-US"/>
              <a:t>利用挖掘标签的语义特征和哈希码在共同的特征空间和汉明空间同时约束图像的哈希学习。</a:t>
            </a:r>
            <a:br>
              <a:rPr lang="zh-CN" altLang="en-US"/>
            </a:br>
            <a:r>
              <a:rPr lang="zh-CN" altLang="en-US"/>
              <a:t>训练方式，</a:t>
            </a:r>
            <a:r>
              <a:rPr lang="en-US" altLang="zh-CN"/>
              <a:t>LabNet</a:t>
            </a:r>
            <a:r>
              <a:rPr lang="zh-CN" altLang="en-US"/>
              <a:t>训练完毕，存好特征和哈希码，监督</a:t>
            </a:r>
            <a:r>
              <a:rPr lang="en-US" altLang="zh-CN"/>
              <a:t>ImgNet</a:t>
            </a:r>
            <a:r>
              <a:rPr lang="zh-CN" altLang="en-US"/>
              <a:t>学习，</a:t>
            </a:r>
            <a:r>
              <a:rPr lang="en-US" altLang="zh-CN"/>
              <a:t>ImgNet</a:t>
            </a:r>
            <a:r>
              <a:rPr lang="zh-CN" altLang="en-US"/>
              <a:t>学习完毕，初始化</a:t>
            </a:r>
            <a:r>
              <a:rPr lang="en-US" altLang="zh-CN"/>
              <a:t>LabNet</a:t>
            </a:r>
            <a:r>
              <a:rPr lang="zh-CN" altLang="en-US"/>
              <a:t>，再训练</a:t>
            </a:r>
            <a:r>
              <a:rPr lang="en-US" altLang="zh-CN"/>
              <a:t>LabNet</a:t>
            </a:r>
            <a:r>
              <a:rPr lang="zh-CN" altLang="en-US"/>
              <a:t>，再训练</a:t>
            </a:r>
            <a:r>
              <a:rPr lang="en-US" altLang="zh-CN"/>
              <a:t>ImgNet</a:t>
            </a:r>
            <a:endParaRPr lang="en-US" altLang="zh-CN"/>
          </a:p>
          <a:p>
            <a:r>
              <a:rPr lang="zh-CN" altLang="en-US"/>
              <a:t>整个数据集迭代训练</a:t>
            </a:r>
            <a:endParaRPr lang="zh-CN" altLang="en-US"/>
          </a:p>
          <a:p>
            <a:r>
              <a:rPr lang="zh-CN" altLang="en-US"/>
              <a:t>具体做法：图像</a:t>
            </a:r>
            <a:r>
              <a:rPr lang="en-US" altLang="zh-CN"/>
              <a:t>......</a:t>
            </a:r>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solidFill>
                  <a:schemeClr val="bg1"/>
                </a:solidFill>
                <a:latin typeface="微软雅黑" panose="020B0503020204020204" charset="-122"/>
                <a:ea typeface="微软雅黑" panose="020B0503020204020204" charset="-122"/>
                <a:sym typeface="+mn-ea"/>
              </a:rPr>
              <a:t>J</a:t>
            </a:r>
            <a:r>
              <a:rPr b="1">
                <a:solidFill>
                  <a:schemeClr val="bg1"/>
                </a:solidFill>
                <a:latin typeface="微软雅黑" panose="020B0503020204020204" charset="-122"/>
                <a:ea typeface="微软雅黑" panose="020B0503020204020204" charset="-122"/>
                <a:sym typeface="+mn-ea"/>
              </a:rPr>
              <a:t>oint </a:t>
            </a:r>
            <a:r>
              <a:rPr lang="en-US" b="1">
                <a:solidFill>
                  <a:schemeClr val="bg1"/>
                </a:solidFill>
                <a:latin typeface="微软雅黑" panose="020B0503020204020204" charset="-122"/>
                <a:ea typeface="微软雅黑" panose="020B0503020204020204" charset="-122"/>
                <a:sym typeface="+mn-ea"/>
              </a:rPr>
              <a:t>S</a:t>
            </a:r>
            <a:r>
              <a:rPr b="1">
                <a:solidFill>
                  <a:schemeClr val="bg1"/>
                </a:solidFill>
                <a:latin typeface="微软雅黑" panose="020B0503020204020204" charset="-122"/>
                <a:ea typeface="微软雅黑" panose="020B0503020204020204" charset="-122"/>
                <a:sym typeface="+mn-ea"/>
              </a:rPr>
              <a:t>upervision of </a:t>
            </a:r>
            <a:r>
              <a:rPr lang="en-US" b="1">
                <a:solidFill>
                  <a:schemeClr val="bg1"/>
                </a:solidFill>
                <a:latin typeface="微软雅黑" panose="020B0503020204020204" charset="-122"/>
                <a:ea typeface="微软雅黑" panose="020B0503020204020204" charset="-122"/>
                <a:sym typeface="+mn-ea"/>
              </a:rPr>
              <a:t>T</a:t>
            </a:r>
            <a:r>
              <a:rPr b="1">
                <a:solidFill>
                  <a:schemeClr val="bg1"/>
                </a:solidFill>
                <a:latin typeface="微软雅黑" panose="020B0503020204020204" charset="-122"/>
                <a:ea typeface="微软雅黑" panose="020B0503020204020204" charset="-122"/>
                <a:sym typeface="+mn-ea"/>
              </a:rPr>
              <a:t>wo </a:t>
            </a:r>
            <a:r>
              <a:rPr lang="en-US" b="1">
                <a:solidFill>
                  <a:schemeClr val="bg1"/>
                </a:solidFill>
                <a:latin typeface="微软雅黑" panose="020B0503020204020204" charset="-122"/>
                <a:ea typeface="微软雅黑" panose="020B0503020204020204" charset="-122"/>
                <a:sym typeface="+mn-ea"/>
              </a:rPr>
              <a:t>S</a:t>
            </a:r>
            <a:r>
              <a:rPr b="1">
                <a:solidFill>
                  <a:schemeClr val="bg1"/>
                </a:solidFill>
                <a:latin typeface="微软雅黑" panose="020B0503020204020204" charset="-122"/>
                <a:ea typeface="微软雅黑" panose="020B0503020204020204" charset="-122"/>
                <a:sym typeface="+mn-ea"/>
              </a:rPr>
              <a:t>paces</a:t>
            </a:r>
            <a:endParaRPr lang="zh-CN" altLang="en-US"/>
          </a:p>
          <a:p>
            <a:r>
              <a:rPr lang="zh-CN" altLang="en-US"/>
              <a:t>利用挖掘标签的语义特征和哈希码在共同的特征空间和汉明空间同时约束图像的哈希学习。</a:t>
            </a:r>
            <a:br>
              <a:rPr lang="zh-CN" altLang="en-US"/>
            </a:br>
            <a:r>
              <a:rPr lang="zh-CN" altLang="en-US"/>
              <a:t>训练方式，</a:t>
            </a:r>
            <a:r>
              <a:rPr lang="en-US" altLang="zh-CN"/>
              <a:t>LabNet</a:t>
            </a:r>
            <a:r>
              <a:rPr lang="zh-CN" altLang="en-US"/>
              <a:t>训练完毕，存好特征和哈希码，监督</a:t>
            </a:r>
            <a:r>
              <a:rPr lang="en-US" altLang="zh-CN"/>
              <a:t>ImgNet</a:t>
            </a:r>
            <a:r>
              <a:rPr lang="zh-CN" altLang="en-US"/>
              <a:t>学习，</a:t>
            </a:r>
            <a:r>
              <a:rPr lang="en-US" altLang="zh-CN"/>
              <a:t>ImgNet</a:t>
            </a:r>
            <a:r>
              <a:rPr lang="zh-CN" altLang="en-US"/>
              <a:t>学习完毕，初始化</a:t>
            </a:r>
            <a:r>
              <a:rPr lang="en-US" altLang="zh-CN"/>
              <a:t>LabNet</a:t>
            </a:r>
            <a:r>
              <a:rPr lang="zh-CN" altLang="en-US"/>
              <a:t>，再训练</a:t>
            </a:r>
            <a:r>
              <a:rPr lang="en-US" altLang="zh-CN"/>
              <a:t>LabNet</a:t>
            </a:r>
            <a:r>
              <a:rPr lang="zh-CN" altLang="en-US"/>
              <a:t>，再训练</a:t>
            </a:r>
            <a:r>
              <a:rPr lang="en-US" altLang="zh-CN"/>
              <a:t>ImgNet</a:t>
            </a:r>
            <a:endParaRPr lang="en-US" altLang="zh-CN"/>
          </a:p>
          <a:p>
            <a:r>
              <a:rPr lang="zh-CN" altLang="en-US"/>
              <a:t>整个数据集迭代训练</a:t>
            </a:r>
            <a:endParaRPr lang="zh-CN" altLang="en-US"/>
          </a:p>
          <a:p>
            <a:r>
              <a:rPr lang="zh-CN" altLang="en-US"/>
              <a:t>具体做法：图像</a:t>
            </a:r>
            <a:r>
              <a:rPr lang="en-US" altLang="zh-CN"/>
              <a:t>......</a:t>
            </a:r>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solidFill>
                  <a:schemeClr val="bg1"/>
                </a:solidFill>
                <a:latin typeface="微软雅黑" panose="020B0503020204020204" charset="-122"/>
                <a:ea typeface="微软雅黑" panose="020B0503020204020204" charset="-122"/>
                <a:sym typeface="+mn-ea"/>
              </a:rPr>
              <a:t>:the Result of Mean Average Precision(MAP)</a:t>
            </a:r>
            <a:endParaRPr lang="zh-CN" altLang="en-US"/>
          </a:p>
          <a:p>
            <a:r>
              <a:rPr lang="zh-CN" altLang="en-US"/>
              <a:t>在三个数据集的最终结果</a:t>
            </a:r>
            <a:endParaRPr lang="zh-CN" altLang="en-US"/>
          </a:p>
          <a:p>
            <a:r>
              <a:rPr lang="en-US" altLang="zh-CN"/>
              <a:t>NUS-WIDE</a:t>
            </a:r>
            <a:r>
              <a:rPr lang="zh-CN" altLang="en-US"/>
              <a:t>，</a:t>
            </a:r>
            <a:r>
              <a:rPr lang="en-US" altLang="zh-CN"/>
              <a:t>NS-COCO</a:t>
            </a:r>
            <a:r>
              <a:rPr lang="zh-CN" altLang="en-US"/>
              <a:t>是多标签数据集，超过了</a:t>
            </a:r>
            <a:r>
              <a:rPr lang="en-US" altLang="zh-CN"/>
              <a:t>state-of-the-art</a:t>
            </a:r>
            <a:r>
              <a:rPr lang="zh-CN" altLang="en-US"/>
              <a:t>，较好的挖掘了多标签的语义信息；</a:t>
            </a:r>
            <a:endParaRPr lang="zh-CN" altLang="en-US"/>
          </a:p>
          <a:p>
            <a:r>
              <a:rPr lang="en-US" altLang="zh-CN"/>
              <a:t>ImageNet</a:t>
            </a:r>
            <a:r>
              <a:rPr lang="zh-CN" altLang="en-US"/>
              <a:t>是单标签的数据，结果提升幅度较大，很好的应对的单标签的不平衡性。</a:t>
            </a:r>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a:solidFill>
                  <a:schemeClr val="bg1"/>
                </a:solidFill>
                <a:latin typeface="微软雅黑" panose="020B0503020204020204" charset="-122"/>
                <a:ea typeface="微软雅黑" panose="020B0503020204020204" charset="-122"/>
                <a:sym typeface="+mn-ea"/>
              </a:rPr>
              <a:t>The Visualization of Semantic Features</a:t>
            </a:r>
            <a:endParaRPr lang="zh-CN"/>
          </a:p>
          <a:p>
            <a:r>
              <a:rPr lang="zh-CN"/>
              <a:t>我们在</a:t>
            </a:r>
            <a:r>
              <a:rPr lang="en-US" altLang="zh-CN"/>
              <a:t>nuswide</a:t>
            </a:r>
            <a:r>
              <a:rPr lang="zh-CN" altLang="en-US"/>
              <a:t>数据集上可视化了两个网络的语义层特征</a:t>
            </a:r>
            <a:endParaRPr lang="zh-CN" altLang="en-US"/>
          </a:p>
          <a:p>
            <a:r>
              <a:rPr lang="zh-CN" altLang="en-US"/>
              <a:t>单个网络的特征有很好的判别性，证明</a:t>
            </a:r>
            <a:r>
              <a:rPr lang="en-US" altLang="zh-CN"/>
              <a:t>labnet</a:t>
            </a:r>
            <a:r>
              <a:rPr lang="zh-CN" altLang="en-US"/>
              <a:t>很好挖掘了语义信息；</a:t>
            </a:r>
            <a:endParaRPr lang="zh-CN" altLang="en-US"/>
          </a:p>
          <a:p>
            <a:r>
              <a:rPr lang="zh-CN" altLang="en-US"/>
              <a:t>两个网络之间的特征非常相似，证明了</a:t>
            </a:r>
            <a:r>
              <a:rPr lang="en-US" altLang="zh-CN"/>
              <a:t>labnet</a:t>
            </a:r>
            <a:r>
              <a:rPr lang="zh-CN" altLang="en-US"/>
              <a:t>很好的指导了</a:t>
            </a:r>
            <a:r>
              <a:rPr lang="en-US" altLang="zh-CN"/>
              <a:t>imgnet</a:t>
            </a:r>
            <a:r>
              <a:rPr lang="zh-CN" altLang="en-US"/>
              <a:t>学习你</a:t>
            </a:r>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smtClean="0">
                <a:solidFill>
                  <a:schemeClr val="bg1"/>
                </a:solidFill>
                <a:latin typeface="微软雅黑" panose="020B0503020204020204" charset="-122"/>
                <a:ea typeface="微软雅黑" panose="020B0503020204020204" charset="-122"/>
                <a:sym typeface="+mn-ea"/>
              </a:rPr>
              <a:t>A Variety of Data Representation</a:t>
            </a:r>
            <a:endParaRPr lang="en-US" altLang="zh-CN" b="1" dirty="0" smtClean="0">
              <a:solidFill>
                <a:schemeClr val="bg1"/>
              </a:solidFill>
              <a:latin typeface="微软雅黑" panose="020B0503020204020204" charset="-122"/>
              <a:ea typeface="微软雅黑" panose="020B0503020204020204" charset="-122"/>
              <a:sym typeface="+mn-ea"/>
            </a:endParaRPr>
          </a:p>
          <a:p>
            <a:r>
              <a:rPr lang="zh-CN" altLang="en-US" dirty="0" smtClean="0">
                <a:solidFill>
                  <a:schemeClr val="bg1"/>
                </a:solidFill>
                <a:latin typeface="微软雅黑" panose="020B0503020204020204" charset="-122"/>
                <a:ea typeface="微软雅黑" panose="020B0503020204020204" charset="-122"/>
                <a:sym typeface="+mn-ea"/>
              </a:rPr>
              <a:t>那么未来大数据的发展趋势也是模态的逐渐复杂化，多样化，并且数据的规模和维度都会不断的增加；</a:t>
            </a:r>
            <a:endParaRPr lang="zh-CN" altLang="en-US" dirty="0" smtClean="0">
              <a:solidFill>
                <a:schemeClr val="bg1"/>
              </a:solidFill>
              <a:latin typeface="微软雅黑" panose="020B0503020204020204" charset="-122"/>
              <a:ea typeface="微软雅黑" panose="020B0503020204020204" charset="-122"/>
              <a:sym typeface="+mn-ea"/>
            </a:endParaRPr>
          </a:p>
          <a:p>
            <a:r>
              <a:rPr lang="zh-CN" altLang="en-US" dirty="0" smtClean="0">
                <a:solidFill>
                  <a:schemeClr val="bg1"/>
                </a:solidFill>
                <a:latin typeface="微软雅黑" panose="020B0503020204020204" charset="-122"/>
                <a:ea typeface="微软雅黑" panose="020B0503020204020204" charset="-122"/>
                <a:sym typeface="+mn-ea"/>
              </a:rPr>
              <a:t>由于不同的模态对于语义的表示呈巨大的差异性，所以这种语义鸿沟给多模态数据带来了巨大的挑战性；此外，数据的维度的增加也给大数据的处理和分析带来了挑战</a:t>
            </a:r>
            <a:endParaRPr lang="zh-CN" altLang="en-US" dirty="0" smtClean="0">
              <a:solidFill>
                <a:schemeClr val="bg1"/>
              </a:solidFill>
              <a:latin typeface="微软雅黑" panose="020B0503020204020204" charset="-122"/>
              <a:ea typeface="微软雅黑" panose="020B0503020204020204" charset="-122"/>
              <a:sym typeface="+mn-ea"/>
            </a:endParaRPr>
          </a:p>
          <a:p>
            <a:r>
              <a:rPr lang="zh-CN" altLang="en-US"/>
              <a:t>我们利用深度神经网络优异的特征学习能力来挖掘不同模态数据的语义关系，利用哈希学习对高维数据进行紧凑表征。</a:t>
            </a:r>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smtClean="0">
                <a:solidFill>
                  <a:schemeClr val="bg1"/>
                </a:solidFill>
                <a:latin typeface="微软雅黑" panose="020B0503020204020204" charset="-122"/>
                <a:ea typeface="微软雅黑" panose="020B0503020204020204" charset="-122"/>
                <a:sym typeface="+mn-ea"/>
              </a:rPr>
              <a:t>For Large-Scale Image Retrieval </a:t>
            </a:r>
            <a:endParaRPr lang="zh-CN" altLang="en-US"/>
          </a:p>
          <a:p>
            <a:r>
              <a:rPr lang="zh-CN" altLang="en-US"/>
              <a:t>得到紧凑的哈希码之后，我们就可以利用哈希码之间来相互检索，来代替原始图像进行检索。既提高了检索效率，又减小了储存消耗。</a:t>
            </a:r>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smtClean="0">
                <a:solidFill>
                  <a:schemeClr val="bg1"/>
                </a:solidFill>
                <a:latin typeface="微软雅黑" panose="020B0503020204020204" charset="-122"/>
                <a:ea typeface="微软雅黑" panose="020B0503020204020204" charset="-122"/>
                <a:sym typeface="+mn-ea"/>
              </a:rPr>
              <a:t>For Large-Scale Image Retrieval  </a:t>
            </a:r>
            <a:endParaRPr lang="zh-CN" altLang="en-US"/>
          </a:p>
          <a:p>
            <a:r>
              <a:rPr lang="zh-CN" altLang="en-US"/>
              <a:t>哈希简单来说就是将高维的样本映射成一个短的二值码，及哈希码，相似的样本间的哈希码接近，不相似的样本间的哈希码疏远。</a:t>
            </a:r>
            <a:endParaRPr lang="zh-CN" altLang="en-US"/>
          </a:p>
          <a:p>
            <a:r>
              <a:rPr lang="zh-CN" altLang="en-US"/>
              <a:t>举个例子，输入是一系列图像，经过卷积神经网络和全连接层，在最后的输出层利用</a:t>
            </a:r>
            <a:r>
              <a:rPr lang="en-US" altLang="zh-CN"/>
              <a:t>tanh</a:t>
            </a:r>
            <a:r>
              <a:rPr lang="zh-CN" altLang="en-US"/>
              <a:t>（）激活函数将输出值二值化，得到哈希码，然后利用一些约束使得哈希码保持原始图像的相似性。</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smtClean="0">
                <a:solidFill>
                  <a:schemeClr val="bg1"/>
                </a:solidFill>
                <a:latin typeface="微软雅黑" panose="020B0503020204020204" charset="-122"/>
                <a:ea typeface="微软雅黑" panose="020B0503020204020204" charset="-122"/>
                <a:sym typeface="+mn-ea"/>
              </a:rPr>
              <a:t>For Large-Scale Image Retrieval  </a:t>
            </a:r>
            <a:endParaRPr lang="zh-CN" altLang="en-US"/>
          </a:p>
          <a:p>
            <a:r>
              <a:rPr lang="zh-CN" altLang="en-US"/>
              <a:t>哈希简单来说就是将高维的样本映射成一个短的二值码，及哈希码，相似的样本间的哈希码接近，不相似的样本间的哈希码疏远。</a:t>
            </a:r>
            <a:endParaRPr lang="zh-CN" altLang="en-US"/>
          </a:p>
          <a:p>
            <a:r>
              <a:rPr lang="zh-CN" altLang="en-US"/>
              <a:t>举个例子，输入是一系列图像，经过卷积神经网络和全连接层，在最后的输出层利用</a:t>
            </a:r>
            <a:r>
              <a:rPr lang="en-US" altLang="zh-CN"/>
              <a:t>tanh</a:t>
            </a:r>
            <a:r>
              <a:rPr lang="zh-CN" altLang="en-US"/>
              <a:t>（）激活函数将输出值二值化，得到哈希码，然后利用一些约束使得哈希码保持原始图像的相似性。</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smtClean="0">
                <a:solidFill>
                  <a:schemeClr val="bg1"/>
                </a:solidFill>
                <a:latin typeface="微软雅黑" panose="020B0503020204020204" charset="-122"/>
                <a:ea typeface="微软雅黑" panose="020B0503020204020204" charset="-122"/>
                <a:sym typeface="+mn-ea"/>
              </a:rPr>
              <a:t>For Large-Scale Image Retrieval  </a:t>
            </a:r>
            <a:endParaRPr lang="zh-CN" altLang="en-US"/>
          </a:p>
          <a:p>
            <a:r>
              <a:rPr lang="zh-CN" altLang="en-US"/>
              <a:t>哈希简单来说就是将高维的样本映射成一个短的二值码，及哈希码，相似的样本间的哈希码接近，不相似的样本间的哈希码疏远。</a:t>
            </a:r>
            <a:endParaRPr lang="zh-CN" altLang="en-US"/>
          </a:p>
          <a:p>
            <a:r>
              <a:rPr lang="zh-CN" altLang="en-US"/>
              <a:t>举个例子，输入是一系列图像，经过卷积神经网络和全连接层，在最后的输出层利用</a:t>
            </a:r>
            <a:r>
              <a:rPr lang="en-US" altLang="zh-CN"/>
              <a:t>tanh</a:t>
            </a:r>
            <a:r>
              <a:rPr lang="zh-CN" altLang="en-US"/>
              <a:t>（）激活函数将输出值二值化，得到哈希码，然后利用一些约束使得哈希码保持原始图像的相似性。</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smtClean="0">
                <a:solidFill>
                  <a:schemeClr val="bg1"/>
                </a:solidFill>
                <a:latin typeface="微软雅黑" panose="020B0503020204020204" charset="-122"/>
                <a:ea typeface="微软雅黑" panose="020B0503020204020204" charset="-122"/>
                <a:sym typeface="+mn-ea"/>
              </a:rPr>
              <a:t>For Large-Scale Image Retrieval  </a:t>
            </a:r>
            <a:endParaRPr lang="zh-CN" altLang="en-US"/>
          </a:p>
          <a:p>
            <a:r>
              <a:rPr lang="zh-CN" altLang="en-US"/>
              <a:t>哈希简单来说就是将高维的样本映射成一个短的二值码，及哈希码，相似的样本间的哈希码接近，不相似的样本间的哈希码疏远。</a:t>
            </a:r>
            <a:endParaRPr lang="zh-CN" altLang="en-US"/>
          </a:p>
          <a:p>
            <a:r>
              <a:rPr lang="zh-CN" altLang="en-US"/>
              <a:t>举个例子，输入是一系列图像，经过卷积神经网络和全连接层，在最后的输出层利用</a:t>
            </a:r>
            <a:r>
              <a:rPr lang="en-US" altLang="zh-CN"/>
              <a:t>tanh</a:t>
            </a:r>
            <a:r>
              <a:rPr lang="zh-CN" altLang="en-US"/>
              <a:t>（）激活函数将输出值二值化，得到哈希码，然后利用一些约束使得哈希码保持原始图像的相似性。</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b="1" dirty="0" smtClean="0">
                <a:solidFill>
                  <a:schemeClr val="bg1"/>
                </a:solidFill>
                <a:latin typeface="微软雅黑" panose="020B0503020204020204" charset="-122"/>
                <a:ea typeface="微软雅黑" panose="020B0503020204020204" charset="-122"/>
                <a:sym typeface="+mn-ea"/>
              </a:rPr>
              <a:t>For Large-Scale Image Retrieval  </a:t>
            </a:r>
            <a:endParaRPr lang="zh-CN" altLang="en-US"/>
          </a:p>
          <a:p>
            <a:r>
              <a:rPr lang="zh-CN" altLang="en-US"/>
              <a:t>哈希简单来说就是将高维的样本映射成一个短的二值码，及哈希码，相似的样本间的哈希码接近，不相似的样本间的哈希码疏远。</a:t>
            </a:r>
            <a:endParaRPr lang="zh-CN" altLang="en-US"/>
          </a:p>
          <a:p>
            <a:r>
              <a:rPr lang="zh-CN" altLang="en-US"/>
              <a:t>举个例子，输入是一系列图像，经过卷积神经网络和全连接层，在最后的输出层利用</a:t>
            </a:r>
            <a:r>
              <a:rPr lang="en-US" altLang="zh-CN"/>
              <a:t>tanh</a:t>
            </a:r>
            <a:r>
              <a:rPr lang="zh-CN" altLang="en-US"/>
              <a:t>（）激活函数将输出值二值化，得到哈希码，然后利用一些约束使得哈希码保持原始图像的相似性。</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1"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1"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1.xml"/><Relationship Id="rId2" Type="http://schemas.openxmlformats.org/officeDocument/2006/relationships/image" Target="../media/image29.png"/><Relationship Id="rId1" Type="http://schemas.openxmlformats.org/officeDocument/2006/relationships/image" Target="../media/image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0.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30.png"/><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1.xml"/><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6" Type="http://schemas.openxmlformats.org/officeDocument/2006/relationships/notesSlide" Target="../notesSlides/notesSlide14.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1.xml"/><Relationship Id="rId2" Type="http://schemas.openxmlformats.org/officeDocument/2006/relationships/image" Target="../media/image34.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xml"/><Relationship Id="rId2" Type="http://schemas.openxmlformats.org/officeDocument/2006/relationships/image" Target="../media/image35.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vmlDrawing" Target="../drawings/vmlDrawing1.vml"/><Relationship Id="rId7" Type="http://schemas.openxmlformats.org/officeDocument/2006/relationships/slideLayout" Target="../slideLayouts/slideLayout1.xml"/><Relationship Id="rId6" Type="http://schemas.openxmlformats.org/officeDocument/2006/relationships/image" Target="../media/image38.wmf"/><Relationship Id="rId5" Type="http://schemas.openxmlformats.org/officeDocument/2006/relationships/oleObject" Target="../embeddings/oleObject1.bin"/><Relationship Id="rId4" Type="http://schemas.openxmlformats.org/officeDocument/2006/relationships/image" Target="../media/image37.png"/><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vmlDrawing" Target="../drawings/vmlDrawing2.vml"/><Relationship Id="rId7" Type="http://schemas.openxmlformats.org/officeDocument/2006/relationships/slideLayout" Target="../slideLayouts/slideLayout1.xml"/><Relationship Id="rId6" Type="http://schemas.openxmlformats.org/officeDocument/2006/relationships/image" Target="../media/image39.png"/><Relationship Id="rId5" Type="http://schemas.openxmlformats.org/officeDocument/2006/relationships/image" Target="../media/image38.wmf"/><Relationship Id="rId4" Type="http://schemas.openxmlformats.org/officeDocument/2006/relationships/oleObject" Target="../embeddings/oleObject2.bin"/><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9" Type="http://schemas.openxmlformats.org/officeDocument/2006/relationships/image" Target="../media/image11.png"/><Relationship Id="rId8" Type="http://schemas.openxmlformats.org/officeDocument/2006/relationships/image" Target="../media/image10.png"/><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1" Type="http://schemas.openxmlformats.org/officeDocument/2006/relationships/notesSlide" Target="../notesSlides/notesSlide2.xml"/><Relationship Id="rId10" Type="http://schemas.openxmlformats.org/officeDocument/2006/relationships/slideLayout" Target="../slideLayouts/slideLayout1.xml"/><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vmlDrawing" Target="../drawings/vmlDrawing3.vml"/><Relationship Id="rId6" Type="http://schemas.openxmlformats.org/officeDocument/2006/relationships/slideLayout" Target="../slideLayouts/slideLayout1.xml"/><Relationship Id="rId5" Type="http://schemas.openxmlformats.org/officeDocument/2006/relationships/image" Target="../media/image38.wmf"/><Relationship Id="rId4" Type="http://schemas.openxmlformats.org/officeDocument/2006/relationships/oleObject" Target="../embeddings/oleObject3.bin"/><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notesSlide" Target="../notesSlides/notesSlide21.xml"/><Relationship Id="rId7" Type="http://schemas.openxmlformats.org/officeDocument/2006/relationships/vmlDrawing" Target="../drawings/vmlDrawing4.vml"/><Relationship Id="rId6" Type="http://schemas.openxmlformats.org/officeDocument/2006/relationships/slideLayout" Target="../slideLayouts/slideLayout1.xml"/><Relationship Id="rId5" Type="http://schemas.openxmlformats.org/officeDocument/2006/relationships/image" Target="../media/image38.wmf"/><Relationship Id="rId4" Type="http://schemas.openxmlformats.org/officeDocument/2006/relationships/oleObject" Target="../embeddings/oleObject4.bin"/><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image" Target="../media/image1.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image" Target="../media/image40.png"/><Relationship Id="rId1" Type="http://schemas.openxmlformats.org/officeDocument/2006/relationships/image" Target="../media/image1.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image" Target="../media/image1.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7" Type="http://schemas.openxmlformats.org/officeDocument/2006/relationships/notesSlide" Target="../notesSlides/notesSlide3.xml"/><Relationship Id="rId6" Type="http://schemas.openxmlformats.org/officeDocument/2006/relationships/slideLayout" Target="../slideLayouts/slideLayout1.xml"/><Relationship Id="rId5" Type="http://schemas.openxmlformats.org/officeDocument/2006/relationships/image" Target="../media/image15.png"/><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9" Type="http://schemas.openxmlformats.org/officeDocument/2006/relationships/image" Target="../media/image22.png"/><Relationship Id="rId8" Type="http://schemas.openxmlformats.org/officeDocument/2006/relationships/image" Target="../media/image21.jpeg"/><Relationship Id="rId7" Type="http://schemas.openxmlformats.org/officeDocument/2006/relationships/image" Target="../media/image20.png"/><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tags" Target="../tags/tag1.xml"/><Relationship Id="rId2" Type="http://schemas.openxmlformats.org/officeDocument/2006/relationships/image" Target="../media/image16.png"/><Relationship Id="rId14" Type="http://schemas.openxmlformats.org/officeDocument/2006/relationships/notesSlide" Target="../notesSlides/notesSlide4.xml"/><Relationship Id="rId13" Type="http://schemas.openxmlformats.org/officeDocument/2006/relationships/slideLayout" Target="../slideLayouts/slideLayout1.xml"/><Relationship Id="rId12" Type="http://schemas.openxmlformats.org/officeDocument/2006/relationships/image" Target="../media/image25.png"/><Relationship Id="rId11" Type="http://schemas.openxmlformats.org/officeDocument/2006/relationships/image" Target="../media/image24.png"/><Relationship Id="rId10" Type="http://schemas.openxmlformats.org/officeDocument/2006/relationships/image" Target="../media/image23.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5.xml"/><Relationship Id="rId5" Type="http://schemas.openxmlformats.org/officeDocument/2006/relationships/slideLayout" Target="../slideLayouts/slideLayout1.xml"/><Relationship Id="rId4" Type="http://schemas.openxmlformats.org/officeDocument/2006/relationships/image" Target="../media/image14.png"/><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6.xml"/><Relationship Id="rId4" Type="http://schemas.openxmlformats.org/officeDocument/2006/relationships/slideLayout" Target="../slideLayouts/slideLayout1.xml"/><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1.xml"/><Relationship Id="rId4" Type="http://schemas.openxmlformats.org/officeDocument/2006/relationships/image" Target="../media/image28.png"/><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1.xml"/><Relationship Id="rId2" Type="http://schemas.openxmlformats.org/officeDocument/2006/relationships/image" Target="../media/image26.png"/><Relationship Id="rId1"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28015" y="2393315"/>
            <a:ext cx="11949430" cy="829945"/>
          </a:xfrm>
          <a:prstGeom prst="rect">
            <a:avLst/>
          </a:prstGeom>
          <a:noFill/>
          <a:effectLst>
            <a:outerShdw blurRad="50800" dist="38100" dir="5400000" algn="t" rotWithShape="0">
              <a:prstClr val="black">
                <a:alpha val="72000"/>
              </a:prstClr>
            </a:outerShdw>
          </a:effectLst>
        </p:spPr>
        <p:txBody>
          <a:bodyPr wrap="square" rtlCol="0">
            <a:spAutoFit/>
          </a:bodyPr>
          <a:lstStyle/>
          <a:p>
            <a:pPr indent="0" algn="l">
              <a:buFont typeface="Wingdings" panose="05000000000000000000" charset="0"/>
              <a:buNone/>
            </a:pPr>
            <a:r>
              <a:rPr lang="zh-CN" altLang="en-US" sz="4800" b="1">
                <a:solidFill>
                  <a:srgbClr val="F6A54F"/>
                </a:solidFill>
                <a:latin typeface="Times New Roman" panose="02020603050405020304" pitchFamily="18" charset="0"/>
                <a:ea typeface="Times New Roman" panose="02020603050405020304" pitchFamily="18" charset="0"/>
                <a:sym typeface="+mn-ea"/>
              </a:rPr>
              <a:t>D</a:t>
            </a:r>
            <a:r>
              <a:rPr lang="zh-CN" altLang="en-US" sz="4800" b="1">
                <a:solidFill>
                  <a:schemeClr val="bg1"/>
                </a:solidFill>
                <a:latin typeface="Times New Roman" panose="02020603050405020304" pitchFamily="18" charset="0"/>
                <a:ea typeface="Times New Roman" panose="02020603050405020304" pitchFamily="18" charset="0"/>
                <a:sym typeface="+mn-ea"/>
              </a:rPr>
              <a:t>eep Joint </a:t>
            </a:r>
            <a:r>
              <a:rPr lang="zh-CN" altLang="en-US" sz="4800" b="1">
                <a:solidFill>
                  <a:srgbClr val="F6A54F"/>
                </a:solidFill>
                <a:latin typeface="Times New Roman" panose="02020603050405020304" pitchFamily="18" charset="0"/>
                <a:ea typeface="Times New Roman" panose="02020603050405020304" pitchFamily="18" charset="0"/>
                <a:sym typeface="+mn-ea"/>
              </a:rPr>
              <a:t>S</a:t>
            </a:r>
            <a:r>
              <a:rPr lang="zh-CN" altLang="en-US" sz="4800" b="1">
                <a:solidFill>
                  <a:schemeClr val="bg1"/>
                </a:solidFill>
                <a:latin typeface="Times New Roman" panose="02020603050405020304" pitchFamily="18" charset="0"/>
                <a:ea typeface="Times New Roman" panose="02020603050405020304" pitchFamily="18" charset="0"/>
                <a:sym typeface="+mn-ea"/>
              </a:rPr>
              <a:t>emantic-</a:t>
            </a:r>
            <a:r>
              <a:rPr lang="zh-CN" altLang="en-US" sz="4800" b="1">
                <a:solidFill>
                  <a:srgbClr val="F6A54F"/>
                </a:solidFill>
                <a:latin typeface="Times New Roman" panose="02020603050405020304" pitchFamily="18" charset="0"/>
                <a:ea typeface="Times New Roman" panose="02020603050405020304" pitchFamily="18" charset="0"/>
                <a:sym typeface="+mn-ea"/>
              </a:rPr>
              <a:t>E</a:t>
            </a:r>
            <a:r>
              <a:rPr lang="zh-CN" altLang="en-US" sz="4800" b="1">
                <a:solidFill>
                  <a:schemeClr val="bg1"/>
                </a:solidFill>
                <a:latin typeface="Times New Roman" panose="02020603050405020304" pitchFamily="18" charset="0"/>
                <a:ea typeface="Times New Roman" panose="02020603050405020304" pitchFamily="18" charset="0"/>
                <a:sym typeface="+mn-ea"/>
              </a:rPr>
              <a:t>mbedding </a:t>
            </a:r>
            <a:r>
              <a:rPr lang="zh-CN" altLang="en-US" sz="4800" b="1">
                <a:solidFill>
                  <a:srgbClr val="F6A54F"/>
                </a:solidFill>
                <a:latin typeface="Times New Roman" panose="02020603050405020304" pitchFamily="18" charset="0"/>
                <a:ea typeface="Times New Roman" panose="02020603050405020304" pitchFamily="18" charset="0"/>
                <a:sym typeface="+mn-ea"/>
              </a:rPr>
              <a:t>H</a:t>
            </a:r>
            <a:r>
              <a:rPr lang="zh-CN" altLang="en-US" sz="4800" b="1">
                <a:solidFill>
                  <a:schemeClr val="bg1"/>
                </a:solidFill>
                <a:latin typeface="Times New Roman" panose="02020603050405020304" pitchFamily="18" charset="0"/>
                <a:ea typeface="Times New Roman" panose="02020603050405020304" pitchFamily="18" charset="0"/>
                <a:sym typeface="+mn-ea"/>
              </a:rPr>
              <a:t>ashing</a:t>
            </a:r>
            <a:endParaRPr lang="zh-CN" altLang="en-US" sz="4800" b="1">
              <a:solidFill>
                <a:schemeClr val="bg1"/>
              </a:solidFill>
              <a:latin typeface="Times New Roman" panose="02020603050405020304" pitchFamily="18" charset="0"/>
              <a:ea typeface="Times New Roman" panose="02020603050405020304" pitchFamily="18" charset="0"/>
              <a:sym typeface="+mn-ea"/>
            </a:endParaRPr>
          </a:p>
        </p:txBody>
      </p:sp>
      <p:grpSp>
        <p:nvGrpSpPr>
          <p:cNvPr id="6" name="组合 5"/>
          <p:cNvGrpSpPr/>
          <p:nvPr/>
        </p:nvGrpSpPr>
        <p:grpSpPr>
          <a:xfrm>
            <a:off x="235585" y="410845"/>
            <a:ext cx="1802765" cy="1625600"/>
            <a:chOff x="7860" y="857"/>
            <a:chExt cx="3480" cy="3200"/>
          </a:xfrm>
        </p:grpSpPr>
        <p:sp>
          <p:nvSpPr>
            <p:cNvPr id="7" name="椭圆 6"/>
            <p:cNvSpPr/>
            <p:nvPr/>
          </p:nvSpPr>
          <p:spPr>
            <a:xfrm>
              <a:off x="8544" y="857"/>
              <a:ext cx="2113" cy="2113"/>
            </a:xfrm>
            <a:prstGeom prst="ellipse">
              <a:avLst/>
            </a:prstGeom>
            <a:solidFill>
              <a:schemeClr val="bg1"/>
            </a:solidFill>
            <a:ln w="31750">
              <a:noFill/>
            </a:ln>
            <a:effectLst>
              <a:outerShdw blurRad="50800" dist="38100" dir="5400000" algn="t" rotWithShape="0">
                <a:prstClr val="black">
                  <a:alpha val="62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pic>
          <p:nvPicPr>
            <p:cNvPr id="8" name="图片 7" descr="logo-1-1"/>
            <p:cNvPicPr>
              <a:picLocks noChangeAspect="1"/>
            </p:cNvPicPr>
            <p:nvPr/>
          </p:nvPicPr>
          <p:blipFill>
            <a:blip r:embed="rId2" cstate="print"/>
            <a:stretch>
              <a:fillRect/>
            </a:stretch>
          </p:blipFill>
          <p:spPr>
            <a:xfrm>
              <a:off x="7860" y="867"/>
              <a:ext cx="3480" cy="3190"/>
            </a:xfrm>
            <a:prstGeom prst="rect">
              <a:avLst/>
            </a:prstGeom>
          </p:spPr>
        </p:pic>
      </p:grpSp>
      <p:pic>
        <p:nvPicPr>
          <p:cNvPr id="9" name="图片 8" descr="IJCAI"/>
          <p:cNvPicPr>
            <a:picLocks noChangeAspect="1"/>
          </p:cNvPicPr>
          <p:nvPr/>
        </p:nvPicPr>
        <p:blipFill>
          <a:blip r:embed="rId3"/>
          <a:srcRect l="35651" t="22330" r="35339" b="46673"/>
          <a:stretch>
            <a:fillRect/>
          </a:stretch>
        </p:blipFill>
        <p:spPr>
          <a:xfrm>
            <a:off x="1913255" y="257175"/>
            <a:ext cx="912495" cy="1380490"/>
          </a:xfrm>
          <a:prstGeom prst="rect">
            <a:avLst/>
          </a:prstGeom>
        </p:spPr>
      </p:pic>
      <p:sp>
        <p:nvSpPr>
          <p:cNvPr id="2" name="文本框 1"/>
          <p:cNvSpPr txBox="1"/>
          <p:nvPr/>
        </p:nvSpPr>
        <p:spPr>
          <a:xfrm>
            <a:off x="670560" y="3798570"/>
            <a:ext cx="10895965" cy="2430145"/>
          </a:xfrm>
          <a:prstGeom prst="rect">
            <a:avLst/>
          </a:prstGeom>
          <a:noFill/>
          <a:effectLst>
            <a:outerShdw blurRad="50800" dist="38100" dir="2700000" algn="tl" rotWithShape="0">
              <a:prstClr val="black">
                <a:alpha val="80000"/>
              </a:prstClr>
            </a:outerShdw>
          </a:effectLst>
        </p:spPr>
        <p:txBody>
          <a:bodyPr wrap="square" rtlCol="0" anchor="t">
            <a:spAutoFit/>
          </a:bodyPr>
          <a:p>
            <a:pPr algn="ctr"/>
            <a:r>
              <a:rPr lang="zh-CN" altLang="en-US" sz="2800">
                <a:solidFill>
                  <a:schemeClr val="bg1"/>
                </a:solidFill>
                <a:latin typeface="Times New Roman" panose="02020603050405020304" pitchFamily="18" charset="0"/>
                <a:ea typeface="等线 Light" panose="02010600030101010101" charset="-122"/>
              </a:rPr>
              <a:t>Ning Li</a:t>
            </a:r>
            <a:r>
              <a:rPr lang="zh-CN" altLang="en-US" sz="2800" baseline="30000">
                <a:solidFill>
                  <a:schemeClr val="bg1"/>
                </a:solidFill>
                <a:latin typeface="Times New Roman" panose="02020603050405020304" pitchFamily="18" charset="0"/>
                <a:ea typeface="等线 Light" panose="02010600030101010101" charset="-122"/>
              </a:rPr>
              <a:t>1</a:t>
            </a:r>
            <a:r>
              <a:rPr lang="zh-CN" altLang="en-US" sz="2800">
                <a:solidFill>
                  <a:schemeClr val="bg1"/>
                </a:solidFill>
                <a:latin typeface="Times New Roman" panose="02020603050405020304" pitchFamily="18" charset="0"/>
                <a:ea typeface="等线 Light" panose="02010600030101010101" charset="-122"/>
              </a:rPr>
              <a:t>, Chao Li</a:t>
            </a:r>
            <a:r>
              <a:rPr lang="zh-CN" altLang="en-US" sz="2800" baseline="30000">
                <a:solidFill>
                  <a:schemeClr val="bg1"/>
                </a:solidFill>
                <a:latin typeface="Times New Roman" panose="02020603050405020304" pitchFamily="18" charset="0"/>
                <a:ea typeface="等线 Light" panose="02010600030101010101" charset="-122"/>
              </a:rPr>
              <a:t>1</a:t>
            </a:r>
            <a:r>
              <a:rPr lang="zh-CN" altLang="en-US" sz="2800">
                <a:solidFill>
                  <a:schemeClr val="bg1"/>
                </a:solidFill>
                <a:latin typeface="Times New Roman" panose="02020603050405020304" pitchFamily="18" charset="0"/>
                <a:ea typeface="等线 Light" panose="02010600030101010101" charset="-122"/>
              </a:rPr>
              <a:t>, Cheng Deng</a:t>
            </a:r>
            <a:r>
              <a:rPr lang="zh-CN" altLang="en-US" sz="2800" baseline="30000">
                <a:solidFill>
                  <a:schemeClr val="bg1"/>
                </a:solidFill>
                <a:latin typeface="Times New Roman" panose="02020603050405020304" pitchFamily="18" charset="0"/>
                <a:ea typeface="等线 Light" panose="02010600030101010101" charset="-122"/>
              </a:rPr>
              <a:t>1∗</a:t>
            </a:r>
            <a:r>
              <a:rPr lang="zh-CN" altLang="en-US" sz="2800">
                <a:solidFill>
                  <a:schemeClr val="bg1"/>
                </a:solidFill>
                <a:latin typeface="Times New Roman" panose="02020603050405020304" pitchFamily="18" charset="0"/>
                <a:ea typeface="等线 Light" panose="02010600030101010101" charset="-122"/>
              </a:rPr>
              <a:t>, Xianglong Liu</a:t>
            </a:r>
            <a:r>
              <a:rPr lang="zh-CN" altLang="en-US" sz="2800" baseline="30000">
                <a:solidFill>
                  <a:schemeClr val="bg1"/>
                </a:solidFill>
                <a:latin typeface="Times New Roman" panose="02020603050405020304" pitchFamily="18" charset="0"/>
                <a:ea typeface="等线 Light" panose="02010600030101010101" charset="-122"/>
              </a:rPr>
              <a:t>2</a:t>
            </a:r>
            <a:r>
              <a:rPr lang="zh-CN" altLang="en-US" sz="2800">
                <a:solidFill>
                  <a:schemeClr val="bg1"/>
                </a:solidFill>
                <a:latin typeface="Times New Roman" panose="02020603050405020304" pitchFamily="18" charset="0"/>
                <a:ea typeface="等线 Light" panose="02010600030101010101" charset="-122"/>
              </a:rPr>
              <a:t>, Xinbo Gao</a:t>
            </a:r>
            <a:r>
              <a:rPr lang="zh-CN" altLang="en-US" sz="2800" baseline="30000">
                <a:solidFill>
                  <a:schemeClr val="bg1"/>
                </a:solidFill>
                <a:latin typeface="Times New Roman" panose="02020603050405020304" pitchFamily="18" charset="0"/>
                <a:ea typeface="等线 Light" panose="02010600030101010101" charset="-122"/>
              </a:rPr>
              <a:t>1</a:t>
            </a:r>
            <a:endParaRPr lang="zh-CN" altLang="en-US" sz="2800" baseline="30000">
              <a:solidFill>
                <a:schemeClr val="bg1"/>
              </a:solidFill>
              <a:latin typeface="Times New Roman" panose="02020603050405020304" pitchFamily="18" charset="0"/>
              <a:ea typeface="等线 Light" panose="02010600030101010101" charset="-122"/>
            </a:endParaRPr>
          </a:p>
          <a:p>
            <a:pPr algn="ctr"/>
            <a:endParaRPr lang="zh-CN" altLang="en-US" sz="2800">
              <a:solidFill>
                <a:schemeClr val="bg1"/>
              </a:solidFill>
              <a:latin typeface="Times New Roman" panose="02020603050405020304" pitchFamily="18" charset="0"/>
              <a:ea typeface="等线 Light" panose="02010600030101010101" charset="-122"/>
            </a:endParaRPr>
          </a:p>
          <a:p>
            <a:pPr algn="ctr"/>
            <a:r>
              <a:rPr lang="zh-CN" altLang="en-US" sz="2400" baseline="30000">
                <a:solidFill>
                  <a:schemeClr val="bg1"/>
                </a:solidFill>
                <a:latin typeface="Times New Roman" panose="02020603050405020304" pitchFamily="18" charset="0"/>
                <a:ea typeface="等线 Light" panose="02010600030101010101" charset="-122"/>
              </a:rPr>
              <a:t>1</a:t>
            </a:r>
            <a:r>
              <a:rPr lang="zh-CN" altLang="en-US" sz="2400">
                <a:solidFill>
                  <a:schemeClr val="bg1"/>
                </a:solidFill>
                <a:latin typeface="Times New Roman" panose="02020603050405020304" pitchFamily="18" charset="0"/>
                <a:ea typeface="等线 Light" panose="02010600030101010101" charset="-122"/>
              </a:rPr>
              <a:t> School of Electronic Engineering, Xidian University, Xi’an 710071, China</a:t>
            </a:r>
            <a:endParaRPr lang="zh-CN" altLang="en-US" sz="2400">
              <a:solidFill>
                <a:schemeClr val="bg1"/>
              </a:solidFill>
              <a:latin typeface="Times New Roman" panose="02020603050405020304" pitchFamily="18" charset="0"/>
              <a:ea typeface="等线 Light" panose="02010600030101010101" charset="-122"/>
            </a:endParaRPr>
          </a:p>
          <a:p>
            <a:pPr algn="ctr"/>
            <a:r>
              <a:rPr lang="zh-CN" altLang="en-US" sz="2400" baseline="30000">
                <a:solidFill>
                  <a:schemeClr val="bg1"/>
                </a:solidFill>
                <a:latin typeface="Times New Roman" panose="02020603050405020304" pitchFamily="18" charset="0"/>
                <a:ea typeface="等线 Light" panose="02010600030101010101" charset="-122"/>
              </a:rPr>
              <a:t>2 </a:t>
            </a:r>
            <a:r>
              <a:rPr lang="zh-CN" altLang="en-US" sz="2400">
                <a:solidFill>
                  <a:schemeClr val="bg1"/>
                </a:solidFill>
                <a:latin typeface="Times New Roman" panose="02020603050405020304" pitchFamily="18" charset="0"/>
                <a:ea typeface="等线 Light" panose="02010600030101010101" charset="-122"/>
              </a:rPr>
              <a:t>Beihang University, Beijing 100191, China </a:t>
            </a:r>
            <a:endParaRPr lang="zh-CN" altLang="en-US" sz="2400">
              <a:solidFill>
                <a:schemeClr val="bg1"/>
              </a:solidFill>
              <a:latin typeface="Times New Roman" panose="02020603050405020304" pitchFamily="18" charset="0"/>
              <a:ea typeface="等线 Light" panose="02010600030101010101" charset="-122"/>
            </a:endParaRPr>
          </a:p>
          <a:p>
            <a:pPr algn="ctr"/>
            <a:r>
              <a:rPr lang="zh-CN" altLang="en-US" sz="2400">
                <a:solidFill>
                  <a:schemeClr val="bg1"/>
                </a:solidFill>
                <a:latin typeface="Times New Roman" panose="02020603050405020304" pitchFamily="18" charset="0"/>
                <a:ea typeface="等线 Light" panose="02010600030101010101" charset="-122"/>
              </a:rPr>
              <a:t>ningli2017@gmail.com, li chao@stu.xidian.edu.cn, </a:t>
            </a:r>
            <a:endParaRPr lang="zh-CN" altLang="en-US" sz="2400">
              <a:solidFill>
                <a:schemeClr val="bg1"/>
              </a:solidFill>
              <a:latin typeface="Times New Roman" panose="02020603050405020304" pitchFamily="18" charset="0"/>
              <a:ea typeface="等线 Light" panose="02010600030101010101" charset="-122"/>
            </a:endParaRPr>
          </a:p>
          <a:p>
            <a:pPr algn="ctr"/>
            <a:r>
              <a:rPr lang="zh-CN" altLang="en-US" sz="2400">
                <a:solidFill>
                  <a:schemeClr val="bg1"/>
                </a:solidFill>
                <a:latin typeface="Times New Roman" panose="02020603050405020304" pitchFamily="18" charset="0"/>
                <a:ea typeface="等线 Light" panose="02010600030101010101" charset="-122"/>
              </a:rPr>
              <a:t>{chdeng, xbgao}@mail.xidian.edu.cn, xlliu@nlsde.buaa.edu.cn</a:t>
            </a:r>
            <a:endParaRPr lang="zh-CN" altLang="en-US" sz="2400">
              <a:solidFill>
                <a:schemeClr val="bg1"/>
              </a:solidFill>
              <a:latin typeface="Times New Roman" panose="02020603050405020304" pitchFamily="18" charset="0"/>
              <a:ea typeface="等线 Light" panose="02010600030101010101" charset="-122"/>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1183640" y="1075055"/>
            <a:ext cx="10467975" cy="953135"/>
          </a:xfrm>
          <a:prstGeom prst="rect">
            <a:avLst/>
          </a:prstGeom>
          <a:noFill/>
        </p:spPr>
        <p:txBody>
          <a:bodyPr wrap="square" rtlCol="0" anchor="t">
            <a:spAutoFit/>
          </a:bodyPr>
          <a:lstStyle/>
          <a:p>
            <a:pPr marL="457200" indent="-457200" algn="l">
              <a:buFont typeface="Wingdings" panose="05000000000000000000" charset="0"/>
              <a:buChar char="Ø"/>
            </a:pPr>
            <a:r>
              <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Deep Hashing Network for Efficient Similarity Retrieval (DHN)  (Zhu et al., 2016)</a:t>
            </a:r>
            <a:endPar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8" name="文本框 57"/>
          <p:cNvSpPr txBox="1"/>
          <p:nvPr/>
        </p:nvSpPr>
        <p:spPr>
          <a:xfrm>
            <a:off x="632460" y="415925"/>
            <a:ext cx="371284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Related Work</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grpSp>
        <p:nvGrpSpPr>
          <p:cNvPr id="3" name="组合 2"/>
          <p:cNvGrpSpPr/>
          <p:nvPr/>
        </p:nvGrpSpPr>
        <p:grpSpPr>
          <a:xfrm>
            <a:off x="2138045" y="3032760"/>
            <a:ext cx="459105" cy="1631315"/>
            <a:chOff x="5365" y="589"/>
            <a:chExt cx="366" cy="1301"/>
          </a:xfrm>
        </p:grpSpPr>
        <p:sp>
          <p:nvSpPr>
            <p:cNvPr id="4" name="矩形 3"/>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 name="矩形 5"/>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7" name="组合 6"/>
            <p:cNvGrpSpPr/>
            <p:nvPr/>
          </p:nvGrpSpPr>
          <p:grpSpPr>
            <a:xfrm>
              <a:off x="5455" y="668"/>
              <a:ext cx="276" cy="1222"/>
              <a:chOff x="5204" y="1554"/>
              <a:chExt cx="276" cy="1222"/>
            </a:xfrm>
          </p:grpSpPr>
          <p:sp>
            <p:nvSpPr>
              <p:cNvPr id="8" name="矩形 7"/>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9" name="组合 8"/>
              <p:cNvGrpSpPr/>
              <p:nvPr/>
            </p:nvGrpSpPr>
            <p:grpSpPr>
              <a:xfrm>
                <a:off x="5260" y="1613"/>
                <a:ext cx="164" cy="394"/>
                <a:chOff x="5259" y="1613"/>
                <a:chExt cx="164" cy="394"/>
              </a:xfrm>
            </p:grpSpPr>
            <p:sp>
              <p:nvSpPr>
                <p:cNvPr id="10" name="椭圆 9"/>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1" name="椭圆 10"/>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12" name="组合 11"/>
              <p:cNvGrpSpPr/>
              <p:nvPr/>
            </p:nvGrpSpPr>
            <p:grpSpPr>
              <a:xfrm>
                <a:off x="5260" y="2323"/>
                <a:ext cx="164" cy="394"/>
                <a:chOff x="5259" y="1613"/>
                <a:chExt cx="164" cy="394"/>
              </a:xfrm>
            </p:grpSpPr>
            <p:sp>
              <p:nvSpPr>
                <p:cNvPr id="13" name="椭圆 12"/>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4" name="椭圆 13"/>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15" name="组合 14"/>
              <p:cNvGrpSpPr/>
              <p:nvPr/>
            </p:nvGrpSpPr>
            <p:grpSpPr>
              <a:xfrm>
                <a:off x="5320" y="2065"/>
                <a:ext cx="44" cy="200"/>
                <a:chOff x="5313" y="2052"/>
                <a:chExt cx="44" cy="200"/>
              </a:xfrm>
            </p:grpSpPr>
            <p:sp>
              <p:nvSpPr>
                <p:cNvPr id="16" name="椭圆 15"/>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7" name="椭圆 16"/>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8" name="椭圆 17"/>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grpSp>
        <p:nvGrpSpPr>
          <p:cNvPr id="19" name="组合 18"/>
          <p:cNvGrpSpPr/>
          <p:nvPr/>
        </p:nvGrpSpPr>
        <p:grpSpPr>
          <a:xfrm>
            <a:off x="2858770" y="3067050"/>
            <a:ext cx="283210" cy="1564005"/>
            <a:chOff x="7885" y="644"/>
            <a:chExt cx="226" cy="1246"/>
          </a:xfrm>
        </p:grpSpPr>
        <p:sp>
          <p:nvSpPr>
            <p:cNvPr id="20" name="矩形 19"/>
            <p:cNvSpPr/>
            <p:nvPr/>
          </p:nvSpPr>
          <p:spPr>
            <a:xfrm>
              <a:off x="7885" y="644"/>
              <a:ext cx="227" cy="1247"/>
            </a:xfrm>
            <a:prstGeom prst="rect">
              <a:avLst/>
            </a:prstGeom>
            <a:solidFill>
              <a:srgbClr val="A6A8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23" name="组合 22"/>
            <p:cNvGrpSpPr/>
            <p:nvPr/>
          </p:nvGrpSpPr>
          <p:grpSpPr>
            <a:xfrm>
              <a:off x="7930" y="727"/>
              <a:ext cx="136" cy="366"/>
              <a:chOff x="7916" y="727"/>
              <a:chExt cx="136" cy="366"/>
            </a:xfrm>
          </p:grpSpPr>
          <p:sp>
            <p:nvSpPr>
              <p:cNvPr id="24" name="椭圆 23"/>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5" name="椭圆 24"/>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26" name="组合 25"/>
            <p:cNvGrpSpPr/>
            <p:nvPr/>
          </p:nvGrpSpPr>
          <p:grpSpPr>
            <a:xfrm>
              <a:off x="7930" y="1437"/>
              <a:ext cx="136" cy="366"/>
              <a:chOff x="7916" y="727"/>
              <a:chExt cx="136" cy="366"/>
            </a:xfrm>
          </p:grpSpPr>
          <p:sp>
            <p:nvSpPr>
              <p:cNvPr id="27" name="椭圆 26"/>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8" name="椭圆 27"/>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29" name="组合 28"/>
            <p:cNvGrpSpPr/>
            <p:nvPr/>
          </p:nvGrpSpPr>
          <p:grpSpPr>
            <a:xfrm>
              <a:off x="7976" y="1165"/>
              <a:ext cx="44" cy="200"/>
              <a:chOff x="7976" y="1167"/>
              <a:chExt cx="44" cy="200"/>
            </a:xfrm>
          </p:grpSpPr>
          <p:sp>
            <p:nvSpPr>
              <p:cNvPr id="30" name="椭圆 29"/>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31" name="椭圆 30"/>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32" name="椭圆 31"/>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nvGrpSpPr>
          <p:cNvPr id="33" name="组合 32"/>
          <p:cNvGrpSpPr/>
          <p:nvPr/>
        </p:nvGrpSpPr>
        <p:grpSpPr>
          <a:xfrm>
            <a:off x="3467735" y="3067050"/>
            <a:ext cx="283210" cy="1564005"/>
            <a:chOff x="7885" y="644"/>
            <a:chExt cx="226" cy="1246"/>
          </a:xfrm>
        </p:grpSpPr>
        <p:sp>
          <p:nvSpPr>
            <p:cNvPr id="34" name="矩形 33"/>
            <p:cNvSpPr/>
            <p:nvPr/>
          </p:nvSpPr>
          <p:spPr>
            <a:xfrm>
              <a:off x="7885" y="644"/>
              <a:ext cx="227" cy="1247"/>
            </a:xfrm>
            <a:prstGeom prst="rect">
              <a:avLst/>
            </a:prstGeom>
            <a:solidFill>
              <a:srgbClr val="A6A8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35" name="组合 34"/>
            <p:cNvGrpSpPr/>
            <p:nvPr/>
          </p:nvGrpSpPr>
          <p:grpSpPr>
            <a:xfrm>
              <a:off x="7930" y="727"/>
              <a:ext cx="136" cy="366"/>
              <a:chOff x="7916" y="727"/>
              <a:chExt cx="136" cy="366"/>
            </a:xfrm>
          </p:grpSpPr>
          <p:sp>
            <p:nvSpPr>
              <p:cNvPr id="36" name="椭圆 35"/>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37" name="椭圆 36"/>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38" name="组合 37"/>
            <p:cNvGrpSpPr/>
            <p:nvPr/>
          </p:nvGrpSpPr>
          <p:grpSpPr>
            <a:xfrm>
              <a:off x="7930" y="1437"/>
              <a:ext cx="136" cy="366"/>
              <a:chOff x="7916" y="727"/>
              <a:chExt cx="136" cy="366"/>
            </a:xfrm>
          </p:grpSpPr>
          <p:sp>
            <p:nvSpPr>
              <p:cNvPr id="39" name="椭圆 38"/>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40" name="椭圆 39"/>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41" name="组合 40"/>
            <p:cNvGrpSpPr/>
            <p:nvPr/>
          </p:nvGrpSpPr>
          <p:grpSpPr>
            <a:xfrm>
              <a:off x="7976" y="1165"/>
              <a:ext cx="44" cy="200"/>
              <a:chOff x="7976" y="1167"/>
              <a:chExt cx="44" cy="200"/>
            </a:xfrm>
          </p:grpSpPr>
          <p:sp>
            <p:nvSpPr>
              <p:cNvPr id="42" name="椭圆 41"/>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43" name="椭圆 42"/>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44" name="椭圆 43"/>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nvGrpSpPr>
          <p:cNvPr id="45" name="组合 44"/>
          <p:cNvGrpSpPr/>
          <p:nvPr/>
        </p:nvGrpSpPr>
        <p:grpSpPr>
          <a:xfrm>
            <a:off x="4076700" y="3067050"/>
            <a:ext cx="283210" cy="1564005"/>
            <a:chOff x="7885" y="644"/>
            <a:chExt cx="226" cy="1246"/>
          </a:xfrm>
        </p:grpSpPr>
        <p:sp>
          <p:nvSpPr>
            <p:cNvPr id="46" name="矩形 45"/>
            <p:cNvSpPr/>
            <p:nvPr/>
          </p:nvSpPr>
          <p:spPr>
            <a:xfrm>
              <a:off x="7885" y="644"/>
              <a:ext cx="227" cy="1247"/>
            </a:xfrm>
            <a:prstGeom prst="rect">
              <a:avLst/>
            </a:prstGeom>
            <a:solidFill>
              <a:srgbClr val="BB92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47" name="组合 46"/>
            <p:cNvGrpSpPr/>
            <p:nvPr/>
          </p:nvGrpSpPr>
          <p:grpSpPr>
            <a:xfrm>
              <a:off x="7930" y="727"/>
              <a:ext cx="136" cy="366"/>
              <a:chOff x="7916" y="727"/>
              <a:chExt cx="136" cy="366"/>
            </a:xfrm>
          </p:grpSpPr>
          <p:sp>
            <p:nvSpPr>
              <p:cNvPr id="48" name="椭圆 47"/>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50" name="椭圆 49"/>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52" name="组合 51"/>
            <p:cNvGrpSpPr/>
            <p:nvPr/>
          </p:nvGrpSpPr>
          <p:grpSpPr>
            <a:xfrm>
              <a:off x="7930" y="1437"/>
              <a:ext cx="136" cy="366"/>
              <a:chOff x="7916" y="727"/>
              <a:chExt cx="136" cy="366"/>
            </a:xfrm>
          </p:grpSpPr>
          <p:sp>
            <p:nvSpPr>
              <p:cNvPr id="53" name="椭圆 52"/>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54" name="椭圆 53"/>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55" name="组合 54"/>
            <p:cNvGrpSpPr/>
            <p:nvPr/>
          </p:nvGrpSpPr>
          <p:grpSpPr>
            <a:xfrm>
              <a:off x="7976" y="1165"/>
              <a:ext cx="44" cy="200"/>
              <a:chOff x="7976" y="1167"/>
              <a:chExt cx="44" cy="200"/>
            </a:xfrm>
          </p:grpSpPr>
          <p:sp>
            <p:nvSpPr>
              <p:cNvPr id="59" name="椭圆 58"/>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0" name="椭圆 59"/>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1" name="椭圆 60"/>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nvGrpSpPr>
          <p:cNvPr id="62" name="组合 61"/>
          <p:cNvGrpSpPr/>
          <p:nvPr/>
        </p:nvGrpSpPr>
        <p:grpSpPr>
          <a:xfrm>
            <a:off x="1583055" y="2992755"/>
            <a:ext cx="351155" cy="1711960"/>
            <a:chOff x="4129" y="1475"/>
            <a:chExt cx="280" cy="1364"/>
          </a:xfrm>
        </p:grpSpPr>
        <p:sp>
          <p:nvSpPr>
            <p:cNvPr id="63" name=" 219"/>
            <p:cNvSpPr/>
            <p:nvPr/>
          </p:nvSpPr>
          <p:spPr>
            <a:xfrm>
              <a:off x="4129" y="1475"/>
              <a:ext cx="281" cy="1365"/>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500">
                <a:solidFill>
                  <a:srgbClr val="FFFFFF"/>
                </a:solidFill>
                <a:latin typeface="微软雅黑" panose="020B0503020204020204" charset="-122"/>
                <a:ea typeface="微软雅黑" panose="020B0503020204020204" charset="-122"/>
              </a:endParaRPr>
            </a:p>
          </p:txBody>
        </p:sp>
        <p:sp>
          <p:nvSpPr>
            <p:cNvPr id="64" name="椭圆 63"/>
            <p:cNvSpPr/>
            <p:nvPr/>
          </p:nvSpPr>
          <p:spPr>
            <a:xfrm>
              <a:off x="4187" y="1560"/>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5" name="椭圆 64"/>
            <p:cNvSpPr/>
            <p:nvPr/>
          </p:nvSpPr>
          <p:spPr>
            <a:xfrm>
              <a:off x="4187" y="1814"/>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6" name="椭圆 65"/>
            <p:cNvSpPr/>
            <p:nvPr/>
          </p:nvSpPr>
          <p:spPr>
            <a:xfrm>
              <a:off x="4187" y="2068"/>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7" name="椭圆 66"/>
            <p:cNvSpPr/>
            <p:nvPr/>
          </p:nvSpPr>
          <p:spPr>
            <a:xfrm>
              <a:off x="4187" y="2322"/>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8" name="椭圆 67"/>
            <p:cNvSpPr/>
            <p:nvPr/>
          </p:nvSpPr>
          <p:spPr>
            <a:xfrm>
              <a:off x="4187" y="2576"/>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cxnSp>
        <p:nvCxnSpPr>
          <p:cNvPr id="70" name="直接箭头连接符 69"/>
          <p:cNvCxnSpPr/>
          <p:nvPr/>
        </p:nvCxnSpPr>
        <p:spPr>
          <a:xfrm>
            <a:off x="2582545" y="3848735"/>
            <a:ext cx="26289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3183890" y="3848735"/>
            <a:ext cx="26289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3785235" y="3848735"/>
            <a:ext cx="26289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flipV="1">
            <a:off x="1946275" y="3841115"/>
            <a:ext cx="191770" cy="1460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198" name="组合 197"/>
          <p:cNvGrpSpPr/>
          <p:nvPr/>
        </p:nvGrpSpPr>
        <p:grpSpPr>
          <a:xfrm>
            <a:off x="5589270" y="3466465"/>
            <a:ext cx="435610" cy="1618615"/>
            <a:chOff x="10490" y="2207"/>
            <a:chExt cx="220" cy="816"/>
          </a:xfrm>
        </p:grpSpPr>
        <p:sp>
          <p:nvSpPr>
            <p:cNvPr id="199" name=" 212"/>
            <p:cNvSpPr/>
            <p:nvPr/>
          </p:nvSpPr>
          <p:spPr>
            <a:xfrm>
              <a:off x="10490" y="2207"/>
              <a:ext cx="221" cy="817"/>
            </a:xfrm>
            <a:prstGeom prst="roundRect">
              <a:avLst>
                <a:gd name="adj" fmla="val 50000"/>
              </a:avLst>
            </a:prstGeom>
            <a:solidFill>
              <a:srgbClr val="B8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500">
                <a:solidFill>
                  <a:srgbClr val="FFFFFF"/>
                </a:solidFill>
                <a:latin typeface="微软雅黑" panose="020B0503020204020204" charset="-122"/>
                <a:ea typeface="微软雅黑" panose="020B0503020204020204" charset="-122"/>
              </a:endParaRPr>
            </a:p>
          </p:txBody>
        </p:sp>
        <p:grpSp>
          <p:nvGrpSpPr>
            <p:cNvPr id="200" name="组合 199"/>
            <p:cNvGrpSpPr/>
            <p:nvPr/>
          </p:nvGrpSpPr>
          <p:grpSpPr>
            <a:xfrm>
              <a:off x="10552" y="2276"/>
              <a:ext cx="97" cy="680"/>
              <a:chOff x="10551" y="1579"/>
              <a:chExt cx="97" cy="680"/>
            </a:xfrm>
          </p:grpSpPr>
          <p:sp>
            <p:nvSpPr>
              <p:cNvPr id="201" name="椭圆 200"/>
              <p:cNvSpPr>
                <a:spLocks noChangeAspect="1"/>
              </p:cNvSpPr>
              <p:nvPr/>
            </p:nvSpPr>
            <p:spPr>
              <a:xfrm>
                <a:off x="10551" y="1579"/>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1</a:t>
                </a:r>
                <a:endParaRPr lang="en-US" altLang="zh-CN" sz="1500">
                  <a:solidFill>
                    <a:schemeClr val="tx1"/>
                  </a:solidFill>
                  <a:latin typeface="微软雅黑" panose="020B0503020204020204" charset="-122"/>
                  <a:ea typeface="微软雅黑" panose="020B0503020204020204" charset="-122"/>
                </a:endParaRPr>
              </a:p>
            </p:txBody>
          </p:sp>
          <p:sp>
            <p:nvSpPr>
              <p:cNvPr id="202" name="椭圆 201"/>
              <p:cNvSpPr>
                <a:spLocks noChangeAspect="1"/>
              </p:cNvSpPr>
              <p:nvPr/>
            </p:nvSpPr>
            <p:spPr>
              <a:xfrm>
                <a:off x="10552" y="2163"/>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1</a:t>
                </a:r>
                <a:endParaRPr lang="en-US" altLang="zh-CN" sz="1500">
                  <a:solidFill>
                    <a:schemeClr val="tx1"/>
                  </a:solidFill>
                  <a:latin typeface="微软雅黑" panose="020B0503020204020204" charset="-122"/>
                  <a:ea typeface="微软雅黑" panose="020B0503020204020204" charset="-122"/>
                </a:endParaRPr>
              </a:p>
            </p:txBody>
          </p:sp>
        </p:grpSp>
        <p:grpSp>
          <p:nvGrpSpPr>
            <p:cNvPr id="203" name="组合 202"/>
            <p:cNvGrpSpPr/>
            <p:nvPr/>
          </p:nvGrpSpPr>
          <p:grpSpPr>
            <a:xfrm>
              <a:off x="10579" y="2463"/>
              <a:ext cx="44" cy="306"/>
              <a:chOff x="10579" y="2455"/>
              <a:chExt cx="44" cy="306"/>
            </a:xfrm>
          </p:grpSpPr>
          <p:sp>
            <p:nvSpPr>
              <p:cNvPr id="204" name="椭圆 203"/>
              <p:cNvSpPr>
                <a:spLocks noChangeAspect="1"/>
              </p:cNvSpPr>
              <p:nvPr/>
            </p:nvSpPr>
            <p:spPr>
              <a:xfrm>
                <a:off x="10579" y="245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05" name="椭圆 204"/>
              <p:cNvSpPr>
                <a:spLocks noChangeAspect="1"/>
              </p:cNvSpPr>
              <p:nvPr/>
            </p:nvSpPr>
            <p:spPr>
              <a:xfrm>
                <a:off x="10579" y="2586"/>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06" name="椭圆 205"/>
              <p:cNvSpPr>
                <a:spLocks noChangeAspect="1"/>
              </p:cNvSpPr>
              <p:nvPr/>
            </p:nvSpPr>
            <p:spPr>
              <a:xfrm>
                <a:off x="10579" y="271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nvGrpSpPr>
          <p:cNvPr id="5" name="组合 4"/>
          <p:cNvGrpSpPr/>
          <p:nvPr/>
        </p:nvGrpSpPr>
        <p:grpSpPr>
          <a:xfrm>
            <a:off x="4361180" y="2593975"/>
            <a:ext cx="1650365" cy="1254760"/>
            <a:chOff x="6868" y="4085"/>
            <a:chExt cx="2599" cy="1976"/>
          </a:xfrm>
        </p:grpSpPr>
        <p:grpSp>
          <p:nvGrpSpPr>
            <p:cNvPr id="173" name="组合 172"/>
            <p:cNvGrpSpPr/>
            <p:nvPr/>
          </p:nvGrpSpPr>
          <p:grpSpPr>
            <a:xfrm>
              <a:off x="8823" y="4085"/>
              <a:ext cx="644" cy="879"/>
              <a:chOff x="10428" y="1348"/>
              <a:chExt cx="220" cy="300"/>
            </a:xfrm>
          </p:grpSpPr>
          <p:sp>
            <p:nvSpPr>
              <p:cNvPr id="174" name=" 212"/>
              <p:cNvSpPr/>
              <p:nvPr/>
            </p:nvSpPr>
            <p:spPr>
              <a:xfrm>
                <a:off x="10428" y="1348"/>
                <a:ext cx="221" cy="300"/>
              </a:xfrm>
              <a:prstGeom prst="roundRect">
                <a:avLst>
                  <a:gd name="adj" fmla="val 50000"/>
                </a:avLst>
              </a:prstGeom>
              <a:solidFill>
                <a:srgbClr val="3674A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500">
                  <a:solidFill>
                    <a:srgbClr val="FFFFFF"/>
                  </a:solidFill>
                  <a:latin typeface="微软雅黑" panose="020B0503020204020204" charset="-122"/>
                  <a:ea typeface="微软雅黑" panose="020B0503020204020204" charset="-122"/>
                </a:endParaRPr>
              </a:p>
            </p:txBody>
          </p:sp>
          <p:grpSp>
            <p:nvGrpSpPr>
              <p:cNvPr id="175" name="组合 174"/>
              <p:cNvGrpSpPr/>
              <p:nvPr/>
            </p:nvGrpSpPr>
            <p:grpSpPr>
              <a:xfrm>
                <a:off x="10490" y="1386"/>
                <a:ext cx="96" cy="225"/>
                <a:chOff x="10490" y="1392"/>
                <a:chExt cx="96" cy="225"/>
              </a:xfrm>
            </p:grpSpPr>
            <p:sp>
              <p:nvSpPr>
                <p:cNvPr id="176" name="椭圆 175"/>
                <p:cNvSpPr>
                  <a:spLocks noChangeAspect="1"/>
                </p:cNvSpPr>
                <p:nvPr/>
              </p:nvSpPr>
              <p:spPr>
                <a:xfrm>
                  <a:off x="10490" y="1392"/>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1</a:t>
                  </a:r>
                  <a:endParaRPr lang="en-US" altLang="zh-CN" sz="1500">
                    <a:solidFill>
                      <a:schemeClr val="tx1"/>
                    </a:solidFill>
                    <a:latin typeface="微软雅黑" panose="020B0503020204020204" charset="-122"/>
                    <a:ea typeface="微软雅黑" panose="020B0503020204020204" charset="-122"/>
                  </a:endParaRPr>
                </a:p>
              </p:txBody>
            </p:sp>
            <p:sp>
              <p:nvSpPr>
                <p:cNvPr id="177" name="椭圆 176"/>
                <p:cNvSpPr>
                  <a:spLocks noChangeAspect="1"/>
                </p:cNvSpPr>
                <p:nvPr/>
              </p:nvSpPr>
              <p:spPr>
                <a:xfrm>
                  <a:off x="10490" y="1521"/>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0</a:t>
                  </a:r>
                  <a:endParaRPr lang="en-US" altLang="zh-CN" sz="1500">
                    <a:solidFill>
                      <a:schemeClr val="tx1"/>
                    </a:solidFill>
                    <a:latin typeface="微软雅黑" panose="020B0503020204020204" charset="-122"/>
                    <a:ea typeface="微软雅黑" panose="020B0503020204020204" charset="-122"/>
                  </a:endParaRPr>
                </a:p>
              </p:txBody>
            </p:sp>
          </p:grpSp>
        </p:grpSp>
        <p:cxnSp>
          <p:nvCxnSpPr>
            <p:cNvPr id="239" name="直接箭头连接符 238"/>
            <p:cNvCxnSpPr/>
            <p:nvPr/>
          </p:nvCxnSpPr>
          <p:spPr>
            <a:xfrm flipV="1">
              <a:off x="6868" y="4525"/>
              <a:ext cx="1955" cy="1537"/>
            </a:xfrm>
            <a:prstGeom prst="straightConnector1">
              <a:avLst/>
            </a:prstGeom>
            <a:ln w="38100">
              <a:solidFill>
                <a:srgbClr val="3674AE"/>
              </a:solidFill>
              <a:tailEnd type="triangle" w="sm" len="sm"/>
            </a:ln>
          </p:spPr>
          <p:style>
            <a:lnRef idx="1">
              <a:schemeClr val="accent1"/>
            </a:lnRef>
            <a:fillRef idx="0">
              <a:schemeClr val="accent1"/>
            </a:fillRef>
            <a:effectRef idx="0">
              <a:schemeClr val="accent1"/>
            </a:effectRef>
            <a:fontRef idx="minor">
              <a:schemeClr val="tx1"/>
            </a:fontRef>
          </p:style>
        </p:cxnSp>
      </p:grpSp>
      <p:cxnSp>
        <p:nvCxnSpPr>
          <p:cNvPr id="241" name="直接箭头连接符 240"/>
          <p:cNvCxnSpPr/>
          <p:nvPr/>
        </p:nvCxnSpPr>
        <p:spPr>
          <a:xfrm>
            <a:off x="4361180" y="3849370"/>
            <a:ext cx="1228090" cy="427355"/>
          </a:xfrm>
          <a:prstGeom prst="straightConnector1">
            <a:avLst/>
          </a:prstGeom>
          <a:ln w="38100">
            <a:solidFill>
              <a:srgbClr val="B82626"/>
            </a:solidFill>
            <a:tailEnd type="triangle" w="sm" len="sm"/>
          </a:ln>
        </p:spPr>
        <p:style>
          <a:lnRef idx="1">
            <a:schemeClr val="accent1"/>
          </a:lnRef>
          <a:fillRef idx="0">
            <a:schemeClr val="accent1"/>
          </a:fillRef>
          <a:effectRef idx="0">
            <a:schemeClr val="accent1"/>
          </a:effectRef>
          <a:fontRef idx="minor">
            <a:schemeClr val="tx1"/>
          </a:fontRef>
        </p:style>
      </p:cxnSp>
      <p:sp>
        <p:nvSpPr>
          <p:cNvPr id="139" name="文本框 138"/>
          <p:cNvSpPr txBox="1"/>
          <p:nvPr/>
        </p:nvSpPr>
        <p:spPr>
          <a:xfrm>
            <a:off x="3694430" y="5281295"/>
            <a:ext cx="1509395"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rPr>
              <a:t>Hash layer</a:t>
            </a:r>
            <a:endPar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140" name="文本框 139"/>
          <p:cNvSpPr txBox="1"/>
          <p:nvPr/>
        </p:nvSpPr>
        <p:spPr>
          <a:xfrm>
            <a:off x="5318760" y="5281295"/>
            <a:ext cx="1600200"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rPr>
              <a:t>Constraints</a:t>
            </a:r>
            <a:endPar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2" name="矩形 1"/>
          <p:cNvSpPr/>
          <p:nvPr/>
        </p:nvSpPr>
        <p:spPr>
          <a:xfrm>
            <a:off x="7077710" y="2381885"/>
            <a:ext cx="4733290" cy="2917190"/>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028700" y="5281295"/>
            <a:ext cx="1511300"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rPr>
              <a:t>Input layer</a:t>
            </a:r>
            <a:endPar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51" name="文本框 50"/>
          <p:cNvSpPr txBox="1"/>
          <p:nvPr/>
        </p:nvSpPr>
        <p:spPr>
          <a:xfrm>
            <a:off x="7272655" y="2499360"/>
            <a:ext cx="3655060" cy="583565"/>
          </a:xfrm>
          <a:prstGeom prst="rect">
            <a:avLst/>
          </a:prstGeom>
          <a:noFill/>
        </p:spPr>
        <p:txBody>
          <a:bodyPr wrap="none" rtlCol="0">
            <a:spAutoFit/>
          </a:bodyPr>
          <a:lstStyle/>
          <a:p>
            <a:pPr marL="457200" indent="-457200">
              <a:buFont typeface="Wingdings" panose="05000000000000000000" charset="0"/>
              <a:buChar char="Ø"/>
            </a:pPr>
            <a:r>
              <a:rPr lang="en-US" altLang="zh-CN" sz="3200" b="1">
                <a:solidFill>
                  <a:srgbClr val="E06767"/>
                </a:solidFill>
                <a:latin typeface="Times New Roman" panose="02020603050405020304" pitchFamily="18" charset="0"/>
                <a:ea typeface="等线 Light" panose="02010600030101010101" charset="-122"/>
                <a:cs typeface="Times New Roman" panose="02020603050405020304" pitchFamily="18" charset="0"/>
              </a:rPr>
              <a:t>Quantization loss</a:t>
            </a:r>
            <a:endParaRPr lang="en-US" altLang="zh-CN" sz="3200" b="1">
              <a:solidFill>
                <a:srgbClr val="E06767"/>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57" name="矩形 56"/>
          <p:cNvSpPr>
            <a:spLocks noRot="1" noChangeAspect="1" noMove="1" noResize="1" noEditPoints="1" noAdjustHandles="1" noChangeArrowheads="1" noChangeShapeType="1" noTextEdit="1"/>
          </p:cNvSpPr>
          <p:nvPr/>
        </p:nvSpPr>
        <p:spPr>
          <a:xfrm>
            <a:off x="7939405" y="3630930"/>
            <a:ext cx="3568065" cy="1176655"/>
          </a:xfrm>
          <a:prstGeom prst="rect">
            <a:avLst/>
          </a:prstGeom>
          <a:blipFill rotWithShape="1">
            <a:blip r:embed="rId2"/>
            <a:stretch>
              <a:fillRect/>
            </a:stretch>
          </a:blipFill>
        </p:spPr>
        <p:txBody>
          <a:bodyPr/>
          <a:lstStyle/>
          <a:p>
            <a:r>
              <a:rPr lang="zh-CN" altLang="en-US">
                <a:noFill/>
              </a:rPr>
              <a:t> </a:t>
            </a:r>
            <a:endParaRPr lang="zh-CN" altLang="en-US">
              <a:noFill/>
            </a:endParaRPr>
          </a:p>
        </p:txBody>
      </p:sp>
      <p:sp>
        <p:nvSpPr>
          <p:cNvPr id="69" name="文本框 68"/>
          <p:cNvSpPr txBox="1"/>
          <p:nvPr/>
        </p:nvSpPr>
        <p:spPr>
          <a:xfrm>
            <a:off x="7357110" y="3926840"/>
            <a:ext cx="764540" cy="583565"/>
          </a:xfrm>
          <a:prstGeom prst="rect">
            <a:avLst/>
          </a:prstGeom>
          <a:noFill/>
        </p:spPr>
        <p:txBody>
          <a:bodyPr wrap="none" rtlCol="0">
            <a:spAutoFit/>
          </a:bodyPr>
          <a:lstStyle/>
          <a:p>
            <a:r>
              <a:rPr lang="en-US" altLang="zh-CN" sz="3200" b="1">
                <a:solidFill>
                  <a:schemeClr val="bg1"/>
                </a:solidFill>
                <a:latin typeface="Times New Roman" panose="02020603050405020304" pitchFamily="18" charset="0"/>
                <a:ea typeface="等线 Light" panose="02010600030101010101" charset="-122"/>
                <a:cs typeface="Times New Roman" panose="02020603050405020304" pitchFamily="18" charset="0"/>
              </a:rPr>
              <a:t>L =</a:t>
            </a:r>
            <a:endParaRPr lang="en-US" altLang="zh-CN" sz="3200" b="1">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5"/>
                                        </p:tgtEl>
                                        <p:attrNameLst>
                                          <p:attrName>style.opacity</p:attrName>
                                        </p:attrNameLst>
                                      </p:cBhvr>
                                      <p:to>
                                        <p:strVal val="0.15"/>
                                      </p:to>
                                    </p:set>
                                    <p:animEffect filter="image" prLst="opacity: 0.5">
                                      <p:cBhvr rctx="IE">
                                        <p:cTn id="7"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1183640" y="1075055"/>
            <a:ext cx="10467975" cy="953135"/>
          </a:xfrm>
          <a:prstGeom prst="rect">
            <a:avLst/>
          </a:prstGeom>
          <a:noFill/>
        </p:spPr>
        <p:txBody>
          <a:bodyPr wrap="square" rtlCol="0" anchor="t">
            <a:spAutoFit/>
          </a:bodyPr>
          <a:lstStyle/>
          <a:p>
            <a:pPr marL="457200" indent="-457200" algn="l">
              <a:buFont typeface="Wingdings" panose="05000000000000000000" charset="0"/>
              <a:buChar char="Ø"/>
            </a:pPr>
            <a:r>
              <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Feature Learning based Deep Supervised Hashing with Pairwise Labels(DPSH) (Li et al., 2016)</a:t>
            </a:r>
            <a:endPar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57" name="组合 56"/>
          <p:cNvGrpSpPr/>
          <p:nvPr/>
        </p:nvGrpSpPr>
        <p:grpSpPr>
          <a:xfrm>
            <a:off x="2158365" y="2163445"/>
            <a:ext cx="7875270" cy="4140889"/>
            <a:chOff x="1724" y="3427"/>
            <a:chExt cx="10882" cy="5722"/>
          </a:xfrm>
        </p:grpSpPr>
        <p:grpSp>
          <p:nvGrpSpPr>
            <p:cNvPr id="49" name="组合 48"/>
            <p:cNvGrpSpPr/>
            <p:nvPr/>
          </p:nvGrpSpPr>
          <p:grpSpPr>
            <a:xfrm>
              <a:off x="1724" y="3427"/>
              <a:ext cx="10882" cy="5332"/>
              <a:chOff x="1724" y="3427"/>
              <a:chExt cx="10882" cy="5332"/>
            </a:xfrm>
          </p:grpSpPr>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b="6998"/>
              <a:stretch>
                <a:fillRect/>
              </a:stretch>
            </p:blipFill>
            <p:spPr>
              <a:xfrm>
                <a:off x="1724" y="3427"/>
                <a:ext cx="10883" cy="5333"/>
              </a:xfrm>
              <a:prstGeom prst="rect">
                <a:avLst/>
              </a:prstGeom>
            </p:spPr>
          </p:pic>
          <p:sp>
            <p:nvSpPr>
              <p:cNvPr id="22" name="矩形 21"/>
              <p:cNvSpPr/>
              <p:nvPr/>
            </p:nvSpPr>
            <p:spPr>
              <a:xfrm>
                <a:off x="3835" y="5715"/>
                <a:ext cx="2050" cy="420"/>
              </a:xfrm>
              <a:prstGeom prst="rect">
                <a:avLst/>
              </a:prstGeom>
              <a:solidFill>
                <a:srgbClr val="EE7D33"/>
              </a:solidFill>
              <a:ln>
                <a:solidFill>
                  <a:srgbClr val="2D38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Weight Shareing</a:t>
                </a:r>
                <a:endParaRPr lang="en-US" altLang="zh-CN" sz="1200">
                  <a:solidFill>
                    <a:schemeClr val="tx1"/>
                  </a:solidFill>
                </a:endParaRPr>
              </a:p>
            </p:txBody>
          </p:sp>
        </p:grpSp>
        <p:sp>
          <p:nvSpPr>
            <p:cNvPr id="51" name="文本框 50"/>
            <p:cNvSpPr txBox="1"/>
            <p:nvPr/>
          </p:nvSpPr>
          <p:spPr>
            <a:xfrm>
              <a:off x="3146" y="8640"/>
              <a:ext cx="3428" cy="509"/>
            </a:xfrm>
            <a:prstGeom prst="rect">
              <a:avLst/>
            </a:prstGeom>
            <a:noFill/>
          </p:spPr>
          <p:txBody>
            <a:bodyPr wrap="square" rtlCol="0">
              <a:spAutoFit/>
            </a:bodyPr>
            <a:lstStyle/>
            <a:p>
              <a:r>
                <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rPr>
                <a:t>Feature Learning Part</a:t>
              </a:r>
              <a:endPar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56" name="文本框 55"/>
            <p:cNvSpPr txBox="1"/>
            <p:nvPr/>
          </p:nvSpPr>
          <p:spPr>
            <a:xfrm>
              <a:off x="8426" y="8640"/>
              <a:ext cx="3728" cy="509"/>
            </a:xfrm>
            <a:prstGeom prst="rect">
              <a:avLst/>
            </a:prstGeom>
            <a:noFill/>
          </p:spPr>
          <p:txBody>
            <a:bodyPr wrap="square" rtlCol="0">
              <a:spAutoFit/>
            </a:bodyPr>
            <a:lstStyle/>
            <a:p>
              <a:r>
                <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rPr>
                <a:t>Objective Function Part</a:t>
              </a:r>
              <a:endPar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grpSp>
      <p:sp>
        <p:nvSpPr>
          <p:cNvPr id="58" name="文本框 57"/>
          <p:cNvSpPr txBox="1"/>
          <p:nvPr/>
        </p:nvSpPr>
        <p:spPr>
          <a:xfrm>
            <a:off x="632460" y="415925"/>
            <a:ext cx="371284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Related Work</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1183640" y="1075055"/>
            <a:ext cx="10467975" cy="953135"/>
          </a:xfrm>
          <a:prstGeom prst="rect">
            <a:avLst/>
          </a:prstGeom>
          <a:noFill/>
        </p:spPr>
        <p:txBody>
          <a:bodyPr wrap="square" rtlCol="0" anchor="t">
            <a:spAutoFit/>
          </a:bodyPr>
          <a:lstStyle/>
          <a:p>
            <a:pPr marL="457200" indent="-457200" algn="l">
              <a:buFont typeface="Wingdings" panose="05000000000000000000" charset="0"/>
              <a:buChar char="Ø"/>
            </a:pPr>
            <a:r>
              <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Feature Learning based Deep Supervised Hashing with Pairwise Labels(DPSH) (Li et al., 2016)</a:t>
            </a:r>
            <a:endPar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57" name="组合 56"/>
          <p:cNvGrpSpPr/>
          <p:nvPr/>
        </p:nvGrpSpPr>
        <p:grpSpPr>
          <a:xfrm>
            <a:off x="218440" y="2341245"/>
            <a:ext cx="7059205" cy="3617910"/>
            <a:chOff x="1724" y="3427"/>
            <a:chExt cx="11325" cy="5804"/>
          </a:xfrm>
        </p:grpSpPr>
        <p:grpSp>
          <p:nvGrpSpPr>
            <p:cNvPr id="49" name="组合 48"/>
            <p:cNvGrpSpPr/>
            <p:nvPr/>
          </p:nvGrpSpPr>
          <p:grpSpPr>
            <a:xfrm>
              <a:off x="1724" y="3427"/>
              <a:ext cx="10882" cy="5332"/>
              <a:chOff x="1724" y="3427"/>
              <a:chExt cx="10882" cy="5332"/>
            </a:xfrm>
          </p:grpSpPr>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b="6998"/>
              <a:stretch>
                <a:fillRect/>
              </a:stretch>
            </p:blipFill>
            <p:spPr>
              <a:xfrm>
                <a:off x="1724" y="3427"/>
                <a:ext cx="10883" cy="5333"/>
              </a:xfrm>
              <a:prstGeom prst="rect">
                <a:avLst/>
              </a:prstGeom>
            </p:spPr>
          </p:pic>
          <p:sp>
            <p:nvSpPr>
              <p:cNvPr id="22" name="矩形 21"/>
              <p:cNvSpPr/>
              <p:nvPr/>
            </p:nvSpPr>
            <p:spPr>
              <a:xfrm>
                <a:off x="3835" y="5715"/>
                <a:ext cx="2050" cy="420"/>
              </a:xfrm>
              <a:prstGeom prst="rect">
                <a:avLst/>
              </a:prstGeom>
              <a:solidFill>
                <a:srgbClr val="EE7D33"/>
              </a:solidFill>
              <a:ln>
                <a:solidFill>
                  <a:srgbClr val="2D38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Weight Shareing</a:t>
                </a:r>
                <a:endParaRPr lang="en-US" altLang="zh-CN" sz="1200">
                  <a:solidFill>
                    <a:schemeClr val="tx1"/>
                  </a:solidFill>
                </a:endParaRPr>
              </a:p>
            </p:txBody>
          </p:sp>
        </p:grpSp>
        <p:sp>
          <p:nvSpPr>
            <p:cNvPr id="51" name="文本框 50"/>
            <p:cNvSpPr txBox="1"/>
            <p:nvPr/>
          </p:nvSpPr>
          <p:spPr>
            <a:xfrm>
              <a:off x="3146" y="8640"/>
              <a:ext cx="4649" cy="591"/>
            </a:xfrm>
            <a:prstGeom prst="rect">
              <a:avLst/>
            </a:prstGeom>
            <a:noFill/>
          </p:spPr>
          <p:txBody>
            <a:bodyPr wrap="square" rtlCol="0">
              <a:spAutoFit/>
            </a:bodyPr>
            <a:lstStyle/>
            <a:p>
              <a:r>
                <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rPr>
                <a:t>Feature Learning Part</a:t>
              </a:r>
              <a:endPar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56" name="文本框 55"/>
            <p:cNvSpPr txBox="1"/>
            <p:nvPr/>
          </p:nvSpPr>
          <p:spPr>
            <a:xfrm>
              <a:off x="8426" y="8640"/>
              <a:ext cx="4623" cy="591"/>
            </a:xfrm>
            <a:prstGeom prst="rect">
              <a:avLst/>
            </a:prstGeom>
            <a:noFill/>
          </p:spPr>
          <p:txBody>
            <a:bodyPr wrap="square" rtlCol="0">
              <a:spAutoFit/>
            </a:bodyPr>
            <a:lstStyle/>
            <a:p>
              <a:r>
                <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rPr>
                <a:t>Objective Function Part</a:t>
              </a:r>
              <a:endPar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grpSp>
      <p:sp>
        <p:nvSpPr>
          <p:cNvPr id="58" name="文本框 57"/>
          <p:cNvSpPr txBox="1"/>
          <p:nvPr/>
        </p:nvSpPr>
        <p:spPr>
          <a:xfrm>
            <a:off x="632460" y="415925"/>
            <a:ext cx="371284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Related Work</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sp>
        <p:nvSpPr>
          <p:cNvPr id="6" name="矩形 5"/>
          <p:cNvSpPr/>
          <p:nvPr/>
        </p:nvSpPr>
        <p:spPr>
          <a:xfrm>
            <a:off x="7268210" y="2635885"/>
            <a:ext cx="4733290" cy="2917190"/>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463155" y="2753360"/>
            <a:ext cx="2813685" cy="583565"/>
          </a:xfrm>
          <a:prstGeom prst="rect">
            <a:avLst/>
          </a:prstGeom>
          <a:noFill/>
        </p:spPr>
        <p:txBody>
          <a:bodyPr wrap="none" rtlCol="0">
            <a:spAutoFit/>
          </a:bodyPr>
          <a:lstStyle/>
          <a:p>
            <a:pPr marL="457200" indent="-457200">
              <a:buFont typeface="Wingdings" panose="05000000000000000000" charset="0"/>
              <a:buChar char="Ø"/>
            </a:pPr>
            <a:r>
              <a:rPr lang="en-US" altLang="zh-CN" sz="3200" b="1">
                <a:solidFill>
                  <a:srgbClr val="7CABD7"/>
                </a:solidFill>
                <a:latin typeface="Times New Roman" panose="02020603050405020304" pitchFamily="18" charset="0"/>
                <a:ea typeface="等线 Light" panose="02010600030101010101" charset="-122"/>
                <a:cs typeface="Times New Roman" panose="02020603050405020304" pitchFamily="18" charset="0"/>
              </a:rPr>
              <a:t>Pairwise loss</a:t>
            </a:r>
            <a:endParaRPr lang="en-US" altLang="zh-CN" sz="3200" b="1">
              <a:solidFill>
                <a:srgbClr val="7CABD7"/>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8" name="矩形 7"/>
          <p:cNvSpPr>
            <a:spLocks noRot="1" noChangeAspect="1" noMove="1" noResize="1" noEditPoints="1" noAdjustHandles="1" noChangeArrowheads="1" noChangeShapeType="1" noTextEdit="1"/>
          </p:cNvSpPr>
          <p:nvPr/>
        </p:nvSpPr>
        <p:spPr>
          <a:xfrm>
            <a:off x="2328545" y="3872230"/>
            <a:ext cx="14683740" cy="998220"/>
          </a:xfrm>
          <a:prstGeom prst="rect">
            <a:avLst/>
          </a:prstGeom>
          <a:blipFill rotWithShape="1">
            <a:blip r:embed="rId3" cstate="print"/>
            <a:stretch>
              <a:fillRect/>
            </a:stretch>
          </a:blipFill>
        </p:spPr>
        <p:txBody>
          <a:bodyPr/>
          <a:lstStyle/>
          <a:p>
            <a:r>
              <a:rPr lang="zh-CN" altLang="en-US">
                <a:noFill/>
                <a:latin typeface="Times New Roman" panose="02020603050405020304" pitchFamily="18" charset="0"/>
                <a:ea typeface="微软雅黑" panose="020B0503020204020204" charset="-122"/>
                <a:cs typeface="Times New Roman" panose="02020603050405020304" pitchFamily="18" charset="0"/>
              </a:rPr>
              <a:t> </a:t>
            </a:r>
            <a:endParaRPr lang="zh-CN" altLang="en-US">
              <a:no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1183640" y="1075055"/>
            <a:ext cx="10467975" cy="953135"/>
          </a:xfrm>
          <a:prstGeom prst="rect">
            <a:avLst/>
          </a:prstGeom>
          <a:noFill/>
        </p:spPr>
        <p:txBody>
          <a:bodyPr wrap="square" rtlCol="0" anchor="t">
            <a:spAutoFit/>
          </a:bodyPr>
          <a:lstStyle/>
          <a:p>
            <a:pPr marL="457200" indent="-457200" algn="l">
              <a:buFont typeface="Wingdings" panose="05000000000000000000" charset="0"/>
              <a:buChar char="Ø"/>
            </a:pPr>
            <a:r>
              <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Feature Learning based Deep Supervised Hashing with Pairwise Labels(DPSH) (Li et al., 2016)</a:t>
            </a:r>
            <a:endPar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grpSp>
        <p:nvGrpSpPr>
          <p:cNvPr id="57" name="组合 56"/>
          <p:cNvGrpSpPr/>
          <p:nvPr/>
        </p:nvGrpSpPr>
        <p:grpSpPr>
          <a:xfrm>
            <a:off x="218440" y="2341245"/>
            <a:ext cx="7059205" cy="3617910"/>
            <a:chOff x="1724" y="3427"/>
            <a:chExt cx="11325" cy="5804"/>
          </a:xfrm>
        </p:grpSpPr>
        <p:grpSp>
          <p:nvGrpSpPr>
            <p:cNvPr id="49" name="组合 48"/>
            <p:cNvGrpSpPr/>
            <p:nvPr/>
          </p:nvGrpSpPr>
          <p:grpSpPr>
            <a:xfrm>
              <a:off x="1724" y="3427"/>
              <a:ext cx="10882" cy="5332"/>
              <a:chOff x="1724" y="3427"/>
              <a:chExt cx="10882" cy="5332"/>
            </a:xfrm>
          </p:grpSpPr>
          <p:pic>
            <p:nvPicPr>
              <p:cNvPr id="2" name="图片 1"/>
              <p:cNvPicPr>
                <a:picLocks noChangeAspect="1"/>
              </p:cNvPicPr>
              <p:nvPr/>
            </p:nvPicPr>
            <p:blipFill>
              <a:blip r:embed="rId2">
                <a:clrChange>
                  <a:clrFrom>
                    <a:srgbClr val="FFFFFF">
                      <a:alpha val="100000"/>
                    </a:srgbClr>
                  </a:clrFrom>
                  <a:clrTo>
                    <a:srgbClr val="FFFFFF">
                      <a:alpha val="100000"/>
                      <a:alpha val="0"/>
                    </a:srgbClr>
                  </a:clrTo>
                </a:clrChange>
              </a:blip>
              <a:srcRect b="6998"/>
              <a:stretch>
                <a:fillRect/>
              </a:stretch>
            </p:blipFill>
            <p:spPr>
              <a:xfrm>
                <a:off x="1724" y="3427"/>
                <a:ext cx="10883" cy="5333"/>
              </a:xfrm>
              <a:prstGeom prst="rect">
                <a:avLst/>
              </a:prstGeom>
            </p:spPr>
          </p:pic>
          <p:sp>
            <p:nvSpPr>
              <p:cNvPr id="22" name="矩形 21"/>
              <p:cNvSpPr/>
              <p:nvPr/>
            </p:nvSpPr>
            <p:spPr>
              <a:xfrm>
                <a:off x="3835" y="5715"/>
                <a:ext cx="2050" cy="420"/>
              </a:xfrm>
              <a:prstGeom prst="rect">
                <a:avLst/>
              </a:prstGeom>
              <a:solidFill>
                <a:srgbClr val="EE7D33"/>
              </a:solidFill>
              <a:ln>
                <a:solidFill>
                  <a:srgbClr val="2D38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tx1"/>
                    </a:solidFill>
                  </a:rPr>
                  <a:t>Weight Shareing</a:t>
                </a:r>
                <a:endParaRPr lang="en-US" altLang="zh-CN" sz="1200">
                  <a:solidFill>
                    <a:schemeClr val="tx1"/>
                  </a:solidFill>
                </a:endParaRPr>
              </a:p>
            </p:txBody>
          </p:sp>
        </p:grpSp>
        <p:sp>
          <p:nvSpPr>
            <p:cNvPr id="51" name="文本框 50"/>
            <p:cNvSpPr txBox="1"/>
            <p:nvPr/>
          </p:nvSpPr>
          <p:spPr>
            <a:xfrm>
              <a:off x="3146" y="8640"/>
              <a:ext cx="4649" cy="591"/>
            </a:xfrm>
            <a:prstGeom prst="rect">
              <a:avLst/>
            </a:prstGeom>
            <a:noFill/>
          </p:spPr>
          <p:txBody>
            <a:bodyPr wrap="square" rtlCol="0">
              <a:spAutoFit/>
            </a:bodyPr>
            <a:lstStyle/>
            <a:p>
              <a:r>
                <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rPr>
                <a:t>Feature Learning Part</a:t>
              </a:r>
              <a:endPar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56" name="文本框 55"/>
            <p:cNvSpPr txBox="1"/>
            <p:nvPr/>
          </p:nvSpPr>
          <p:spPr>
            <a:xfrm>
              <a:off x="8426" y="8640"/>
              <a:ext cx="4623" cy="591"/>
            </a:xfrm>
            <a:prstGeom prst="rect">
              <a:avLst/>
            </a:prstGeom>
            <a:noFill/>
          </p:spPr>
          <p:txBody>
            <a:bodyPr wrap="square" rtlCol="0">
              <a:spAutoFit/>
            </a:bodyPr>
            <a:lstStyle/>
            <a:p>
              <a:r>
                <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rPr>
                <a:t>Objective Function Part</a:t>
              </a:r>
              <a:endParaRPr lang="en-US" altLang="zh-CN">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grpSp>
      <p:sp>
        <p:nvSpPr>
          <p:cNvPr id="58" name="文本框 57"/>
          <p:cNvSpPr txBox="1"/>
          <p:nvPr/>
        </p:nvSpPr>
        <p:spPr>
          <a:xfrm>
            <a:off x="632460" y="415925"/>
            <a:ext cx="371284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Related Work</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sp>
        <p:nvSpPr>
          <p:cNvPr id="6" name="矩形 5"/>
          <p:cNvSpPr/>
          <p:nvPr/>
        </p:nvSpPr>
        <p:spPr>
          <a:xfrm>
            <a:off x="7268210" y="2635885"/>
            <a:ext cx="4733290" cy="2917190"/>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463155" y="2753360"/>
            <a:ext cx="3655060" cy="583565"/>
          </a:xfrm>
          <a:prstGeom prst="rect">
            <a:avLst/>
          </a:prstGeom>
          <a:noFill/>
        </p:spPr>
        <p:txBody>
          <a:bodyPr wrap="none" rtlCol="0">
            <a:spAutoFit/>
          </a:bodyPr>
          <a:lstStyle/>
          <a:p>
            <a:pPr marL="457200" indent="-457200">
              <a:buFont typeface="Wingdings" panose="05000000000000000000" charset="0"/>
              <a:buChar char="Ø"/>
            </a:pPr>
            <a:r>
              <a:rPr lang="en-US" altLang="zh-CN" sz="3200" b="1">
                <a:solidFill>
                  <a:srgbClr val="E06767"/>
                </a:solidFill>
                <a:latin typeface="Times New Roman" panose="02020603050405020304" pitchFamily="18" charset="0"/>
                <a:ea typeface="等线 Light" panose="02010600030101010101" charset="-122"/>
                <a:cs typeface="Times New Roman" panose="02020603050405020304" pitchFamily="18" charset="0"/>
              </a:rPr>
              <a:t>Quantizaiton loss</a:t>
            </a:r>
            <a:endParaRPr lang="en-US" altLang="zh-CN" sz="3200" b="1">
              <a:solidFill>
                <a:srgbClr val="E06767"/>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3" name="矩形 2"/>
          <p:cNvSpPr>
            <a:spLocks noRot="1" noChangeAspect="1" noMove="1" noResize="1" noEditPoints="1" noAdjustHandles="1" noChangeArrowheads="1" noChangeShapeType="1" noTextEdit="1"/>
          </p:cNvSpPr>
          <p:nvPr/>
        </p:nvSpPr>
        <p:spPr>
          <a:xfrm>
            <a:off x="8590915" y="3797300"/>
            <a:ext cx="2674620" cy="1406525"/>
          </a:xfrm>
          <a:prstGeom prst="rect">
            <a:avLst/>
          </a:prstGeom>
          <a:blipFill rotWithShape="1">
            <a:blip r:embed="rId3"/>
            <a:stretch>
              <a:fillRect/>
            </a:stretch>
          </a:blipFill>
        </p:spPr>
        <p:txBody>
          <a:bodyPr/>
          <a:lstStyle/>
          <a:p>
            <a:r>
              <a:rPr lang="zh-CN" altLang="en-US">
                <a:noFill/>
              </a:rPr>
              <a:t> </a:t>
            </a:r>
            <a:endParaRPr lang="zh-CN" altLang="en-US">
              <a:noFill/>
            </a:endParaRPr>
          </a:p>
        </p:txBody>
      </p:sp>
      <p:sp>
        <p:nvSpPr>
          <p:cNvPr id="69" name="文本框 68"/>
          <p:cNvSpPr txBox="1"/>
          <p:nvPr/>
        </p:nvSpPr>
        <p:spPr>
          <a:xfrm>
            <a:off x="7954010" y="4213860"/>
            <a:ext cx="807720" cy="583565"/>
          </a:xfrm>
          <a:prstGeom prst="rect">
            <a:avLst/>
          </a:prstGeom>
          <a:noFill/>
        </p:spPr>
        <p:txBody>
          <a:bodyPr wrap="square" rtlCol="0">
            <a:spAutoFit/>
          </a:bodyPr>
          <a:lstStyle/>
          <a:p>
            <a:r>
              <a:rPr lang="en-US" altLang="zh-CN" sz="3200" b="1">
                <a:solidFill>
                  <a:schemeClr val="bg1"/>
                </a:solidFill>
                <a:latin typeface="Times New Roman" panose="02020603050405020304" pitchFamily="18" charset="0"/>
                <a:ea typeface="等线 Light" panose="02010600030101010101" charset="-122"/>
                <a:cs typeface="Times New Roman" panose="02020603050405020304" pitchFamily="18" charset="0"/>
              </a:rPr>
              <a:t>L =</a:t>
            </a:r>
            <a:endParaRPr lang="en-US" altLang="zh-CN" sz="3200" b="1">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Tree>
  </p:cSld>
  <p:clrMapOvr>
    <a:masterClrMapping/>
  </p:clrMapOvr>
  <p:transition>
    <p:fad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18" name="右箭头 17"/>
          <p:cNvSpPr/>
          <p:nvPr/>
        </p:nvSpPr>
        <p:spPr>
          <a:xfrm>
            <a:off x="4946333" y="3206115"/>
            <a:ext cx="1734185" cy="245111"/>
          </a:xfrm>
          <a:prstGeom prst="rightArrow">
            <a:avLst/>
          </a:prstGeom>
          <a:solidFill>
            <a:srgbClr val="738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nvGrpSpPr>
          <p:cNvPr id="34" name="组合 33"/>
          <p:cNvGrpSpPr/>
          <p:nvPr/>
        </p:nvGrpSpPr>
        <p:grpSpPr>
          <a:xfrm>
            <a:off x="2293620" y="1631965"/>
            <a:ext cx="1656715" cy="3364775"/>
            <a:chOff x="1694" y="2988"/>
            <a:chExt cx="3067" cy="6229"/>
          </a:xfrm>
        </p:grpSpPr>
        <p:pic>
          <p:nvPicPr>
            <p:cNvPr id="30" name="图片 29"/>
            <p:cNvPicPr>
              <a:picLocks noChangeAspect="1"/>
            </p:cNvPicPr>
            <p:nvPr/>
          </p:nvPicPr>
          <p:blipFill>
            <a:blip r:embed="rId2" cstate="print"/>
            <a:stretch>
              <a:fillRect/>
            </a:stretch>
          </p:blipFill>
          <p:spPr>
            <a:xfrm>
              <a:off x="1707" y="2988"/>
              <a:ext cx="3054" cy="3054"/>
            </a:xfrm>
            <a:prstGeom prst="rect">
              <a:avLst/>
            </a:prstGeom>
          </p:spPr>
        </p:pic>
        <p:pic>
          <p:nvPicPr>
            <p:cNvPr id="31" name="图片 30"/>
            <p:cNvPicPr>
              <a:picLocks noChangeAspect="1"/>
            </p:cNvPicPr>
            <p:nvPr/>
          </p:nvPicPr>
          <p:blipFill>
            <a:blip r:embed="rId3" cstate="print"/>
            <a:stretch>
              <a:fillRect/>
            </a:stretch>
          </p:blipFill>
          <p:spPr>
            <a:xfrm>
              <a:off x="1694" y="6156"/>
              <a:ext cx="3067" cy="3061"/>
            </a:xfrm>
            <a:prstGeom prst="rect">
              <a:avLst/>
            </a:prstGeom>
          </p:spPr>
        </p:pic>
      </p:grpSp>
      <p:sp>
        <p:nvSpPr>
          <p:cNvPr id="21" name="文本框 20"/>
          <p:cNvSpPr txBox="1"/>
          <p:nvPr/>
        </p:nvSpPr>
        <p:spPr>
          <a:xfrm>
            <a:off x="803911" y="2257425"/>
            <a:ext cx="1791335" cy="398780"/>
          </a:xfrm>
          <a:prstGeom prst="rect">
            <a:avLst/>
          </a:prstGeom>
          <a:noFill/>
        </p:spPr>
        <p:txBody>
          <a:bodyPr wrap="square" rtlCol="0">
            <a:spAutoFit/>
          </a:bodyPr>
          <a:lstStyle/>
          <a:p>
            <a:r>
              <a:rPr lang="en-US" altLang="zh-CN" sz="2000" dirty="0" smtClean="0">
                <a:solidFill>
                  <a:schemeClr val="accent1">
                    <a:lumMod val="20000"/>
                    <a:lumOff val="80000"/>
                  </a:schemeClr>
                </a:solidFill>
                <a:latin typeface="Times New Roman" panose="02020603050405020304" pitchFamily="18" charset="0"/>
                <a:ea typeface="Times New Roman" panose="02020603050405020304" pitchFamily="18" charset="0"/>
              </a:rPr>
              <a:t>Single-label</a:t>
            </a:r>
            <a:endParaRPr lang="en-US" altLang="zh-CN" sz="2000" dirty="0" smtClean="0">
              <a:solidFill>
                <a:schemeClr val="accent1">
                  <a:lumMod val="20000"/>
                  <a:lumOff val="80000"/>
                </a:schemeClr>
              </a:solidFill>
              <a:latin typeface="Times New Roman" panose="02020603050405020304" pitchFamily="18" charset="0"/>
              <a:ea typeface="Times New Roman" panose="02020603050405020304" pitchFamily="18" charset="0"/>
            </a:endParaRPr>
          </a:p>
        </p:txBody>
      </p:sp>
      <p:sp>
        <p:nvSpPr>
          <p:cNvPr id="22" name="文本框 21"/>
          <p:cNvSpPr txBox="1"/>
          <p:nvPr/>
        </p:nvSpPr>
        <p:spPr>
          <a:xfrm>
            <a:off x="803911" y="3970655"/>
            <a:ext cx="1325880" cy="398780"/>
          </a:xfrm>
          <a:prstGeom prst="rect">
            <a:avLst/>
          </a:prstGeom>
          <a:noFill/>
        </p:spPr>
        <p:txBody>
          <a:bodyPr wrap="none" rtlCol="0">
            <a:spAutoFit/>
          </a:bodyPr>
          <a:lstStyle/>
          <a:p>
            <a:r>
              <a:rPr lang="en-US" altLang="zh-CN" sz="2000" dirty="0">
                <a:solidFill>
                  <a:schemeClr val="accent1">
                    <a:lumMod val="20000"/>
                    <a:lumOff val="80000"/>
                  </a:schemeClr>
                </a:solidFill>
                <a:latin typeface="Times New Roman" panose="02020603050405020304" pitchFamily="18" charset="0"/>
                <a:ea typeface="Times New Roman" panose="02020603050405020304" pitchFamily="18" charset="0"/>
              </a:rPr>
              <a:t>M</a:t>
            </a:r>
            <a:r>
              <a:rPr lang="en-US" altLang="zh-CN" sz="2000" dirty="0" smtClean="0">
                <a:solidFill>
                  <a:schemeClr val="accent1">
                    <a:lumMod val="20000"/>
                    <a:lumOff val="80000"/>
                  </a:schemeClr>
                </a:solidFill>
                <a:latin typeface="Times New Roman" panose="02020603050405020304" pitchFamily="18" charset="0"/>
                <a:ea typeface="Times New Roman" panose="02020603050405020304" pitchFamily="18" charset="0"/>
              </a:rPr>
              <a:t>ulti-label</a:t>
            </a:r>
            <a:endParaRPr lang="en-US" altLang="zh-CN" sz="2000" dirty="0" smtClean="0">
              <a:solidFill>
                <a:schemeClr val="accent1">
                  <a:lumMod val="20000"/>
                  <a:lumOff val="80000"/>
                </a:schemeClr>
              </a:solidFill>
              <a:latin typeface="Times New Roman" panose="02020603050405020304" pitchFamily="18" charset="0"/>
              <a:ea typeface="Times New Roman" panose="02020603050405020304" pitchFamily="18" charset="0"/>
            </a:endParaRPr>
          </a:p>
        </p:txBody>
      </p:sp>
      <p:sp>
        <p:nvSpPr>
          <p:cNvPr id="14" name="矩形 13"/>
          <p:cNvSpPr>
            <a:spLocks noRot="1" noChangeAspect="1" noMove="1" noResize="1" noEditPoints="1" noAdjustHandles="1" noChangeArrowheads="1" noChangeShapeType="1" noTextEdit="1"/>
          </p:cNvSpPr>
          <p:nvPr/>
        </p:nvSpPr>
        <p:spPr>
          <a:xfrm>
            <a:off x="4638887" y="1632373"/>
            <a:ext cx="2036233" cy="1373293"/>
          </a:xfrm>
          <a:prstGeom prst="rect">
            <a:avLst/>
          </a:prstGeom>
          <a:blipFill rotWithShape="1">
            <a:blip r:embed="rId4" cstate="print"/>
            <a:stretch>
              <a:fillRect/>
            </a:stretch>
          </a:blipFill>
        </p:spPr>
        <p:txBody>
          <a:bodyPr/>
          <a:lstStyle/>
          <a:p>
            <a:r>
              <a:rPr lang="zh-CN" altLang="en-US">
                <a:noFill/>
                <a:latin typeface="Times New Roman" panose="02020603050405020304" pitchFamily="18" charset="0"/>
                <a:ea typeface="Times New Roman" panose="02020603050405020304" pitchFamily="18" charset="0"/>
              </a:rPr>
              <a:t> </a:t>
            </a:r>
            <a:endParaRPr lang="zh-CN" altLang="en-US">
              <a:noFill/>
              <a:latin typeface="Times New Roman" panose="02020603050405020304" pitchFamily="18" charset="0"/>
              <a:ea typeface="Times New Roman" panose="02020603050405020304" pitchFamily="18" charset="0"/>
            </a:endParaRPr>
          </a:p>
        </p:txBody>
      </p:sp>
      <p:sp>
        <p:nvSpPr>
          <p:cNvPr id="3" name="文本框 2"/>
          <p:cNvSpPr txBox="1"/>
          <p:nvPr/>
        </p:nvSpPr>
        <p:spPr>
          <a:xfrm>
            <a:off x="4349751" y="3604260"/>
            <a:ext cx="2927351" cy="829945"/>
          </a:xfrm>
          <a:prstGeom prst="rect">
            <a:avLst/>
          </a:prstGeom>
          <a:noFill/>
        </p:spPr>
        <p:txBody>
          <a:bodyPr wrap="square" rtlCol="0">
            <a:spAutoFit/>
          </a:bodyPr>
          <a:lstStyle/>
          <a:p>
            <a:pPr algn="ctr"/>
            <a:r>
              <a:rPr lang="en-US" altLang="zh-CN" sz="2400" dirty="0">
                <a:solidFill>
                  <a:schemeClr val="bg1"/>
                </a:solidFill>
                <a:latin typeface="Times New Roman" panose="02020603050405020304" pitchFamily="18" charset="0"/>
                <a:ea typeface="Times New Roman" panose="02020603050405020304" pitchFamily="18" charset="0"/>
              </a:rPr>
              <a:t>C</a:t>
            </a:r>
            <a:r>
              <a:rPr lang="en-US" altLang="zh-CN" sz="2400" dirty="0" smtClean="0">
                <a:solidFill>
                  <a:schemeClr val="bg1"/>
                </a:solidFill>
                <a:latin typeface="Times New Roman" panose="02020603050405020304" pitchFamily="18" charset="0"/>
                <a:ea typeface="Times New Roman" panose="02020603050405020304" pitchFamily="18" charset="0"/>
              </a:rPr>
              <a:t>onstructing</a:t>
            </a:r>
            <a:endParaRPr lang="en-US" altLang="zh-CN" sz="2400" dirty="0">
              <a:solidFill>
                <a:schemeClr val="bg1"/>
              </a:solidFill>
              <a:latin typeface="Times New Roman" panose="02020603050405020304" pitchFamily="18" charset="0"/>
              <a:ea typeface="Times New Roman" panose="02020603050405020304" pitchFamily="18" charset="0"/>
            </a:endParaRPr>
          </a:p>
          <a:p>
            <a:pPr algn="ctr"/>
            <a:r>
              <a:rPr lang="en-US" altLang="zh-CN" sz="2400" dirty="0">
                <a:solidFill>
                  <a:schemeClr val="bg1"/>
                </a:solidFill>
                <a:latin typeface="Times New Roman" panose="02020603050405020304" pitchFamily="18" charset="0"/>
                <a:ea typeface="Times New Roman" panose="02020603050405020304" pitchFamily="18" charset="0"/>
              </a:rPr>
              <a:t> </a:t>
            </a:r>
            <a:r>
              <a:rPr lang="en-US" altLang="zh-CN" sz="2400" dirty="0" smtClean="0">
                <a:solidFill>
                  <a:schemeClr val="bg1"/>
                </a:solidFill>
                <a:latin typeface="Times New Roman" panose="02020603050405020304" pitchFamily="18" charset="0"/>
                <a:ea typeface="Times New Roman" panose="02020603050405020304" pitchFamily="18" charset="0"/>
              </a:rPr>
              <a:t>similarity </a:t>
            </a:r>
            <a:r>
              <a:rPr lang="en-US" altLang="zh-CN" sz="2400" dirty="0">
                <a:solidFill>
                  <a:schemeClr val="bg1"/>
                </a:solidFill>
                <a:latin typeface="Times New Roman" panose="02020603050405020304" pitchFamily="18" charset="0"/>
                <a:ea typeface="Times New Roman" panose="02020603050405020304" pitchFamily="18" charset="0"/>
              </a:rPr>
              <a:t>matrix</a:t>
            </a:r>
            <a:endParaRPr lang="en-US" altLang="zh-CN" sz="2400" dirty="0">
              <a:solidFill>
                <a:schemeClr val="bg1"/>
              </a:solidFill>
              <a:latin typeface="Times New Roman" panose="02020603050405020304" pitchFamily="18" charset="0"/>
              <a:ea typeface="Times New Roman" panose="02020603050405020304" pitchFamily="18" charset="0"/>
            </a:endParaRPr>
          </a:p>
        </p:txBody>
      </p:sp>
      <p:sp>
        <p:nvSpPr>
          <p:cNvPr id="6" name="文本框 5"/>
          <p:cNvSpPr txBox="1"/>
          <p:nvPr/>
        </p:nvSpPr>
        <p:spPr>
          <a:xfrm>
            <a:off x="2248112" y="4997027"/>
            <a:ext cx="9394825" cy="1518920"/>
          </a:xfrm>
          <a:prstGeom prst="rect">
            <a:avLst/>
          </a:prstGeom>
          <a:noFill/>
        </p:spPr>
        <p:txBody>
          <a:bodyPr wrap="square" rtlCol="0">
            <a:spAutoFit/>
          </a:bodyPr>
          <a:lstStyle/>
          <a:p>
            <a:pPr marL="342900" indent="-342900">
              <a:lnSpc>
                <a:spcPct val="190000"/>
              </a:lnSpc>
              <a:buFont typeface="Wingdings" panose="05000000000000000000" charset="0"/>
              <a:buChar char=""/>
            </a:pPr>
            <a:r>
              <a:rPr lang="en-US" altLang="zh-CN" sz="3200" b="1" dirty="0">
                <a:solidFill>
                  <a:schemeClr val="bg1"/>
                </a:solidFill>
                <a:latin typeface="Times New Roman" panose="02020603050405020304" pitchFamily="18" charset="0"/>
                <a:ea typeface="Times New Roman" panose="02020603050405020304" pitchFamily="18" charset="0"/>
              </a:rPr>
              <a:t>H</a:t>
            </a:r>
            <a:r>
              <a:rPr lang="en-US" altLang="zh-CN" sz="3200" b="1" dirty="0" smtClean="0">
                <a:solidFill>
                  <a:schemeClr val="bg1"/>
                </a:solidFill>
                <a:latin typeface="Times New Roman" panose="02020603050405020304" pitchFamily="18" charset="0"/>
                <a:ea typeface="Times New Roman" panose="02020603050405020304" pitchFamily="18" charset="0"/>
              </a:rPr>
              <a:t>ow </a:t>
            </a:r>
            <a:r>
              <a:rPr lang="en-US" altLang="zh-CN" sz="3200" b="1" dirty="0">
                <a:solidFill>
                  <a:schemeClr val="bg1"/>
                </a:solidFill>
                <a:latin typeface="Times New Roman" panose="02020603050405020304" pitchFamily="18" charset="0"/>
                <a:ea typeface="Times New Roman" panose="02020603050405020304" pitchFamily="18" charset="0"/>
              </a:rPr>
              <a:t>to make use of</a:t>
            </a:r>
            <a:r>
              <a:rPr lang="en-US" altLang="zh-CN" sz="3200" b="1" dirty="0">
                <a:solidFill>
                  <a:srgbClr val="F6A54F"/>
                </a:solidFill>
                <a:latin typeface="Times New Roman" panose="02020603050405020304" pitchFamily="18" charset="0"/>
                <a:ea typeface="Times New Roman" panose="02020603050405020304" pitchFamily="18" charset="0"/>
              </a:rPr>
              <a:t> labels</a:t>
            </a:r>
            <a:r>
              <a:rPr lang="en-US" altLang="zh-CN" sz="3200" b="1" dirty="0">
                <a:solidFill>
                  <a:schemeClr val="bg1"/>
                </a:solidFill>
                <a:latin typeface="Times New Roman" panose="02020603050405020304" pitchFamily="18" charset="0"/>
                <a:ea typeface="Times New Roman" panose="02020603050405020304" pitchFamily="18" charset="0"/>
              </a:rPr>
              <a:t>?</a:t>
            </a:r>
            <a:endParaRPr lang="en-US" altLang="zh-CN" sz="3200" b="1" dirty="0">
              <a:solidFill>
                <a:schemeClr val="bg1"/>
              </a:solidFill>
              <a:latin typeface="Times New Roman" panose="02020603050405020304" pitchFamily="18" charset="0"/>
              <a:ea typeface="Times New Roman" panose="02020603050405020304" pitchFamily="18" charset="0"/>
            </a:endParaRPr>
          </a:p>
          <a:p>
            <a:pPr marL="342900" indent="-342900">
              <a:buFont typeface="Wingdings" panose="05000000000000000000" charset="0"/>
              <a:buChar char=""/>
            </a:pPr>
            <a:r>
              <a:rPr lang="en-US" altLang="zh-CN" sz="3200" b="1" dirty="0">
                <a:solidFill>
                  <a:schemeClr val="bg1"/>
                </a:solidFill>
                <a:latin typeface="Times New Roman" panose="02020603050405020304" pitchFamily="18" charset="0"/>
                <a:ea typeface="Times New Roman" panose="02020603050405020304" pitchFamily="18" charset="0"/>
                <a:sym typeface="+mn-ea"/>
              </a:rPr>
              <a:t>H</a:t>
            </a:r>
            <a:r>
              <a:rPr lang="en-US" altLang="zh-CN" sz="3200" b="1" dirty="0" smtClean="0">
                <a:solidFill>
                  <a:schemeClr val="bg1"/>
                </a:solidFill>
                <a:latin typeface="Times New Roman" panose="02020603050405020304" pitchFamily="18" charset="0"/>
                <a:ea typeface="Times New Roman" panose="02020603050405020304" pitchFamily="18" charset="0"/>
                <a:sym typeface="+mn-ea"/>
              </a:rPr>
              <a:t>ow </a:t>
            </a:r>
            <a:r>
              <a:rPr lang="en-US" altLang="zh-CN" sz="3200" b="1" dirty="0">
                <a:solidFill>
                  <a:schemeClr val="bg1"/>
                </a:solidFill>
                <a:latin typeface="Times New Roman" panose="02020603050405020304" pitchFamily="18" charset="0"/>
                <a:ea typeface="Times New Roman" panose="02020603050405020304" pitchFamily="18" charset="0"/>
                <a:sym typeface="+mn-ea"/>
              </a:rPr>
              <a:t>to mine more </a:t>
            </a:r>
            <a:r>
              <a:rPr lang="en-US" altLang="zh-CN" sz="3200" b="1" dirty="0" smtClean="0">
                <a:solidFill>
                  <a:srgbClr val="F6A54F"/>
                </a:solidFill>
                <a:latin typeface="Times New Roman" panose="02020603050405020304" pitchFamily="18" charset="0"/>
                <a:ea typeface="Times New Roman" panose="02020603050405020304" pitchFamily="18" charset="0"/>
                <a:sym typeface="+mn-ea"/>
              </a:rPr>
              <a:t>semantic </a:t>
            </a:r>
            <a:r>
              <a:rPr lang="en-US" altLang="zh-CN" sz="3200" b="1" dirty="0">
                <a:solidFill>
                  <a:srgbClr val="F6A54F"/>
                </a:solidFill>
                <a:latin typeface="Times New Roman" panose="02020603050405020304" pitchFamily="18" charset="0"/>
                <a:ea typeface="Times New Roman" panose="02020603050405020304" pitchFamily="18" charset="0"/>
                <a:sym typeface="+mn-ea"/>
              </a:rPr>
              <a:t>information</a:t>
            </a:r>
            <a:r>
              <a:rPr lang="en-US" altLang="zh-CN" sz="3200" b="1" dirty="0">
                <a:solidFill>
                  <a:schemeClr val="bg1"/>
                </a:solidFill>
                <a:latin typeface="Times New Roman" panose="02020603050405020304" pitchFamily="18" charset="0"/>
                <a:ea typeface="Times New Roman" panose="02020603050405020304" pitchFamily="18" charset="0"/>
                <a:sym typeface="+mn-ea"/>
              </a:rPr>
              <a:t>?</a:t>
            </a:r>
            <a:endParaRPr lang="en-US" altLang="zh-CN" sz="3200" b="1" dirty="0">
              <a:solidFill>
                <a:schemeClr val="bg1"/>
              </a:solidFill>
              <a:latin typeface="Times New Roman" panose="02020603050405020304" pitchFamily="18" charset="0"/>
              <a:ea typeface="Times New Roman" panose="02020603050405020304" pitchFamily="18" charset="0"/>
            </a:endParaRPr>
          </a:p>
        </p:txBody>
      </p:sp>
      <p:grpSp>
        <p:nvGrpSpPr>
          <p:cNvPr id="4" name="组合 3"/>
          <p:cNvGrpSpPr/>
          <p:nvPr/>
        </p:nvGrpSpPr>
        <p:grpSpPr>
          <a:xfrm>
            <a:off x="7655560" y="1500505"/>
            <a:ext cx="3778251" cy="3237231"/>
            <a:chOff x="12056" y="2363"/>
            <a:chExt cx="5950" cy="5098"/>
          </a:xfrm>
        </p:grpSpPr>
        <p:grpSp>
          <p:nvGrpSpPr>
            <p:cNvPr id="19" name="组合 18"/>
            <p:cNvGrpSpPr/>
            <p:nvPr/>
          </p:nvGrpSpPr>
          <p:grpSpPr>
            <a:xfrm>
              <a:off x="12056" y="3346"/>
              <a:ext cx="5950" cy="1786"/>
              <a:chOff x="10658" y="4941"/>
              <a:chExt cx="6588" cy="2099"/>
            </a:xfrm>
          </p:grpSpPr>
          <p:sp>
            <p:nvSpPr>
              <p:cNvPr id="28" name="矩形 27"/>
              <p:cNvSpPr/>
              <p:nvPr/>
            </p:nvSpPr>
            <p:spPr>
              <a:xfrm>
                <a:off x="10983" y="4941"/>
                <a:ext cx="6263" cy="2099"/>
              </a:xfrm>
              <a:prstGeom prst="rect">
                <a:avLst/>
              </a:prstGeom>
              <a:noFill/>
              <a:ln w="6350" cmpd="sng">
                <a:solidFill>
                  <a:srgbClr val="F6A54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Times New Roman" panose="02020603050405020304" pitchFamily="18" charset="0"/>
                    <a:ea typeface="Times New Roman" panose="02020603050405020304" pitchFamily="18" charset="0"/>
                  </a:rPr>
                  <a:t>Unbalance of </a:t>
                </a:r>
                <a:endParaRPr lang="en-US" altLang="zh-CN" sz="2400" dirty="0">
                  <a:solidFill>
                    <a:schemeClr val="bg1"/>
                  </a:solidFill>
                  <a:latin typeface="Times New Roman" panose="02020603050405020304" pitchFamily="18" charset="0"/>
                  <a:ea typeface="Times New Roman" panose="02020603050405020304" pitchFamily="18" charset="0"/>
                </a:endParaRPr>
              </a:p>
              <a:p>
                <a:pPr algn="ctr"/>
                <a:r>
                  <a:rPr lang="en-US" altLang="zh-CN" sz="2400" dirty="0">
                    <a:solidFill>
                      <a:schemeClr val="bg1"/>
                    </a:solidFill>
                    <a:latin typeface="Times New Roman" panose="02020603050405020304" pitchFamily="18" charset="0"/>
                    <a:ea typeface="Times New Roman" panose="02020603050405020304" pitchFamily="18" charset="0"/>
                  </a:rPr>
                  <a:t>single-label </a:t>
                </a:r>
                <a:r>
                  <a:rPr lang="en-US" altLang="zh-CN" sz="2400" dirty="0" smtClean="0">
                    <a:solidFill>
                      <a:schemeClr val="bg1"/>
                    </a:solidFill>
                    <a:latin typeface="Times New Roman" panose="02020603050405020304" pitchFamily="18" charset="0"/>
                    <a:ea typeface="Times New Roman" panose="02020603050405020304" pitchFamily="18" charset="0"/>
                  </a:rPr>
                  <a:t>dataset</a:t>
                </a:r>
                <a:endParaRPr lang="zh-CN" altLang="en-US" sz="2400" dirty="0">
                  <a:solidFill>
                    <a:schemeClr val="bg1"/>
                  </a:solidFill>
                  <a:latin typeface="Times New Roman" panose="02020603050405020304" pitchFamily="18" charset="0"/>
                  <a:ea typeface="Times New Roman" panose="02020603050405020304" pitchFamily="18" charset="0"/>
                </a:endParaRPr>
              </a:p>
            </p:txBody>
          </p:sp>
          <p:sp>
            <p:nvSpPr>
              <p:cNvPr id="41" name="矩形 40"/>
              <p:cNvSpPr/>
              <p:nvPr/>
            </p:nvSpPr>
            <p:spPr>
              <a:xfrm>
                <a:off x="10658" y="5475"/>
                <a:ext cx="694" cy="1191"/>
              </a:xfrm>
              <a:prstGeom prst="rect">
                <a:avLst/>
              </a:prstGeom>
              <a:solidFill>
                <a:srgbClr val="F6A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chemeClr val="tx1"/>
                    </a:solidFill>
                    <a:latin typeface="Times New Roman" panose="02020603050405020304" pitchFamily="18" charset="0"/>
                    <a:ea typeface="Times New Roman" panose="02020603050405020304" pitchFamily="18" charset="0"/>
                  </a:rPr>
                  <a:t>1</a:t>
                </a:r>
                <a:endParaRPr lang="en-US" altLang="zh-CN" sz="3200" b="1">
                  <a:solidFill>
                    <a:schemeClr val="tx1"/>
                  </a:solidFill>
                  <a:latin typeface="Times New Roman" panose="02020603050405020304" pitchFamily="18" charset="0"/>
                  <a:ea typeface="Times New Roman" panose="02020603050405020304" pitchFamily="18" charset="0"/>
                </a:endParaRPr>
              </a:p>
            </p:txBody>
          </p:sp>
        </p:grpSp>
        <p:grpSp>
          <p:nvGrpSpPr>
            <p:cNvPr id="20" name="组合 19"/>
            <p:cNvGrpSpPr/>
            <p:nvPr/>
          </p:nvGrpSpPr>
          <p:grpSpPr>
            <a:xfrm>
              <a:off x="12056" y="5676"/>
              <a:ext cx="5950" cy="1785"/>
              <a:chOff x="10658" y="7260"/>
              <a:chExt cx="6588" cy="2099"/>
            </a:xfrm>
          </p:grpSpPr>
          <p:sp>
            <p:nvSpPr>
              <p:cNvPr id="29" name="矩形 28"/>
              <p:cNvSpPr/>
              <p:nvPr/>
            </p:nvSpPr>
            <p:spPr>
              <a:xfrm>
                <a:off x="10983" y="7260"/>
                <a:ext cx="6263" cy="2099"/>
              </a:xfrm>
              <a:prstGeom prst="rect">
                <a:avLst/>
              </a:prstGeom>
              <a:noFill/>
              <a:ln w="6350" cmpd="sng">
                <a:solidFill>
                  <a:srgbClr val="F6A54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bg1"/>
                    </a:solidFill>
                    <a:latin typeface="Times New Roman" panose="02020603050405020304" pitchFamily="18" charset="0"/>
                    <a:ea typeface="Times New Roman" panose="02020603050405020304" pitchFamily="18" charset="0"/>
                  </a:rPr>
                  <a:t>Semantic mining of </a:t>
                </a:r>
                <a:endParaRPr lang="en-US" altLang="zh-CN" sz="2400" dirty="0">
                  <a:solidFill>
                    <a:schemeClr val="bg1"/>
                  </a:solidFill>
                  <a:latin typeface="Times New Roman" panose="02020603050405020304" pitchFamily="18" charset="0"/>
                  <a:ea typeface="Times New Roman" panose="02020603050405020304" pitchFamily="18" charset="0"/>
                </a:endParaRPr>
              </a:p>
              <a:p>
                <a:pPr algn="ctr"/>
                <a:r>
                  <a:rPr lang="en-US" altLang="zh-CN" sz="2400" dirty="0">
                    <a:solidFill>
                      <a:schemeClr val="bg1"/>
                    </a:solidFill>
                    <a:latin typeface="Times New Roman" panose="02020603050405020304" pitchFamily="18" charset="0"/>
                    <a:ea typeface="Times New Roman" panose="02020603050405020304" pitchFamily="18" charset="0"/>
                  </a:rPr>
                  <a:t>multi-label </a:t>
                </a:r>
                <a:r>
                  <a:rPr lang="en-US" altLang="zh-CN" sz="2400" dirty="0" smtClean="0">
                    <a:solidFill>
                      <a:schemeClr val="bg1"/>
                    </a:solidFill>
                    <a:latin typeface="Times New Roman" panose="02020603050405020304" pitchFamily="18" charset="0"/>
                    <a:ea typeface="Times New Roman" panose="02020603050405020304" pitchFamily="18" charset="0"/>
                  </a:rPr>
                  <a:t>dataset</a:t>
                </a:r>
                <a:endParaRPr lang="zh-CN" altLang="en-US" sz="2400" dirty="0">
                  <a:solidFill>
                    <a:schemeClr val="bg1"/>
                  </a:solidFill>
                  <a:latin typeface="Times New Roman" panose="02020603050405020304" pitchFamily="18" charset="0"/>
                  <a:ea typeface="Times New Roman" panose="02020603050405020304" pitchFamily="18" charset="0"/>
                </a:endParaRPr>
              </a:p>
            </p:txBody>
          </p:sp>
          <p:sp>
            <p:nvSpPr>
              <p:cNvPr id="42" name="矩形 41"/>
              <p:cNvSpPr/>
              <p:nvPr/>
            </p:nvSpPr>
            <p:spPr>
              <a:xfrm>
                <a:off x="10658" y="7714"/>
                <a:ext cx="694" cy="1191"/>
              </a:xfrm>
              <a:prstGeom prst="rect">
                <a:avLst/>
              </a:prstGeom>
              <a:solidFill>
                <a:srgbClr val="F6A5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b="1">
                    <a:solidFill>
                      <a:schemeClr val="tx1"/>
                    </a:solidFill>
                    <a:latin typeface="Times New Roman" panose="02020603050405020304" pitchFamily="18" charset="0"/>
                    <a:ea typeface="Times New Roman" panose="02020603050405020304" pitchFamily="18" charset="0"/>
                  </a:rPr>
                  <a:t>2</a:t>
                </a:r>
                <a:endParaRPr lang="en-US" altLang="zh-CN" sz="3200" b="1">
                  <a:solidFill>
                    <a:schemeClr val="tx1"/>
                  </a:solidFill>
                  <a:latin typeface="Times New Roman" panose="02020603050405020304" pitchFamily="18" charset="0"/>
                  <a:ea typeface="Times New Roman" panose="02020603050405020304" pitchFamily="18" charset="0"/>
                </a:endParaRPr>
              </a:p>
            </p:txBody>
          </p:sp>
        </p:grpSp>
        <p:sp>
          <p:nvSpPr>
            <p:cNvPr id="2" name="文本框 1"/>
            <p:cNvSpPr txBox="1"/>
            <p:nvPr/>
          </p:nvSpPr>
          <p:spPr>
            <a:xfrm>
              <a:off x="13892" y="2363"/>
              <a:ext cx="2795" cy="725"/>
            </a:xfrm>
            <a:prstGeom prst="rect">
              <a:avLst/>
            </a:prstGeom>
            <a:noFill/>
          </p:spPr>
          <p:txBody>
            <a:bodyPr wrap="none" rtlCol="0">
              <a:spAutoFit/>
            </a:bodyPr>
            <a:lstStyle/>
            <a:p>
              <a:r>
                <a:rPr lang="en-US" altLang="zh-CN" sz="2400" dirty="0" smtClean="0">
                  <a:solidFill>
                    <a:srgbClr val="F6A54F"/>
                  </a:solidFill>
                  <a:latin typeface="Times New Roman" panose="02020603050405020304" pitchFamily="18" charset="0"/>
                  <a:ea typeface="Times New Roman" panose="02020603050405020304" pitchFamily="18" charset="0"/>
                </a:rPr>
                <a:t>Challenges</a:t>
              </a:r>
              <a:endParaRPr lang="en-US" altLang="zh-CN" sz="2400" dirty="0">
                <a:solidFill>
                  <a:srgbClr val="F6A54F"/>
                </a:solidFill>
                <a:latin typeface="Times New Roman" panose="02020603050405020304" pitchFamily="18" charset="0"/>
                <a:ea typeface="Times New Roman" panose="02020603050405020304" pitchFamily="18" charset="0"/>
              </a:endParaRPr>
            </a:p>
          </p:txBody>
        </p:sp>
      </p:grpSp>
      <p:sp>
        <p:nvSpPr>
          <p:cNvPr id="58" name="文本框 57"/>
          <p:cNvSpPr txBox="1"/>
          <p:nvPr/>
        </p:nvSpPr>
        <p:spPr>
          <a:xfrm>
            <a:off x="632460" y="415925"/>
            <a:ext cx="306006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a:t>
            </a:r>
            <a:r>
              <a:rPr lang="en-US" altLang="zh-CN" sz="4000" b="1">
                <a:solidFill>
                  <a:schemeClr val="bg1"/>
                </a:solidFill>
                <a:latin typeface="Times New Roman" panose="02020603050405020304" pitchFamily="18" charset="0"/>
                <a:ea typeface="Times New Roman" panose="02020603050405020304" pitchFamily="18" charset="0"/>
                <a:sym typeface="+mn-ea"/>
              </a:rPr>
              <a:t>Challenges</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1"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61" name="文本框 60"/>
          <p:cNvSpPr txBox="1"/>
          <p:nvPr/>
        </p:nvSpPr>
        <p:spPr>
          <a:xfrm>
            <a:off x="1083946" y="5116619"/>
            <a:ext cx="9870440" cy="583565"/>
          </a:xfrm>
          <a:prstGeom prst="rect">
            <a:avLst/>
          </a:prstGeom>
          <a:noFill/>
        </p:spPr>
        <p:txBody>
          <a:bodyPr wrap="square" rtlCol="0">
            <a:spAutoFit/>
          </a:bodyPr>
          <a:lstStyle/>
          <a:p>
            <a:pPr algn="l"/>
            <a:r>
              <a:rPr lang="en-US" altLang="zh-CN" sz="3200" dirty="0" smtClean="0">
                <a:solidFill>
                  <a:srgbClr val="F6A54F"/>
                </a:solidFill>
                <a:latin typeface="Times New Roman" panose="02020603050405020304" pitchFamily="18" charset="0"/>
                <a:ea typeface="Times New Roman" panose="02020603050405020304" pitchFamily="18" charset="0"/>
              </a:rPr>
              <a:t>Semantic </a:t>
            </a:r>
            <a:r>
              <a:rPr lang="en-US" altLang="zh-CN" sz="3200" dirty="0">
                <a:solidFill>
                  <a:srgbClr val="F6A54F"/>
                </a:solidFill>
                <a:latin typeface="Times New Roman" panose="02020603050405020304" pitchFamily="18" charset="0"/>
                <a:ea typeface="Times New Roman" panose="02020603050405020304" pitchFamily="18" charset="0"/>
              </a:rPr>
              <a:t>layer</a:t>
            </a:r>
            <a:r>
              <a:rPr lang="zh-CN" altLang="en-US" sz="3200" dirty="0" smtClean="0">
                <a:solidFill>
                  <a:srgbClr val="F6A54F"/>
                </a:solidFill>
                <a:latin typeface="Times New Roman" panose="02020603050405020304" pitchFamily="18" charset="0"/>
                <a:ea typeface="Times New Roman" panose="02020603050405020304" pitchFamily="18" charset="0"/>
              </a:rPr>
              <a:t>： </a:t>
            </a:r>
            <a:r>
              <a:rPr lang="en-US" altLang="zh-CN" sz="3200" dirty="0" smtClean="0">
                <a:solidFill>
                  <a:schemeClr val="bg1"/>
                </a:solidFill>
                <a:latin typeface="Times New Roman" panose="02020603050405020304" pitchFamily="18" charset="0"/>
                <a:ea typeface="Times New Roman" panose="02020603050405020304" pitchFamily="18" charset="0"/>
              </a:rPr>
              <a:t>learning semantic features</a:t>
            </a:r>
            <a:endParaRPr lang="en-US" altLang="zh-CN" sz="3200" dirty="0" smtClean="0">
              <a:solidFill>
                <a:schemeClr val="bg1"/>
              </a:solidFill>
              <a:latin typeface="Times New Roman" panose="02020603050405020304" pitchFamily="18" charset="0"/>
              <a:ea typeface="Times New Roman" panose="02020603050405020304" pitchFamily="18" charset="0"/>
            </a:endParaRPr>
          </a:p>
        </p:txBody>
      </p:sp>
      <p:grpSp>
        <p:nvGrpSpPr>
          <p:cNvPr id="3" name="组合 2"/>
          <p:cNvGrpSpPr/>
          <p:nvPr/>
        </p:nvGrpSpPr>
        <p:grpSpPr>
          <a:xfrm>
            <a:off x="1083945" y="5779770"/>
            <a:ext cx="9149080" cy="1007110"/>
            <a:chOff x="1707" y="9102"/>
            <a:chExt cx="14408" cy="1586"/>
          </a:xfrm>
        </p:grpSpPr>
        <p:sp>
          <p:nvSpPr>
            <p:cNvPr id="53" name="矩形 52"/>
            <p:cNvSpPr>
              <a:spLocks noRot="1" noChangeAspect="1" noMove="1" noResize="1" noEditPoints="1" noAdjustHandles="1" noChangeArrowheads="1" noChangeShapeType="1" noTextEdit="1"/>
            </p:cNvSpPr>
            <p:nvPr/>
          </p:nvSpPr>
          <p:spPr>
            <a:xfrm>
              <a:off x="6153" y="9102"/>
              <a:ext cx="9962" cy="1587"/>
            </a:xfrm>
            <a:prstGeom prst="rect">
              <a:avLst/>
            </a:prstGeom>
            <a:blipFill rotWithShape="1">
              <a:blip r:embed="rId2"/>
              <a:stretch>
                <a:fillRect/>
              </a:stretch>
            </a:blipFill>
          </p:spPr>
          <p:txBody>
            <a:bodyPr/>
            <a:lstStyle/>
            <a:p>
              <a:r>
                <a:rPr lang="zh-CN" altLang="en-US">
                  <a:noFill/>
                </a:rPr>
                <a:t> </a:t>
              </a:r>
              <a:endParaRPr lang="zh-CN" altLang="en-US">
                <a:noFill/>
              </a:endParaRPr>
            </a:p>
          </p:txBody>
        </p:sp>
        <p:sp>
          <p:nvSpPr>
            <p:cNvPr id="2" name="文本框 1"/>
            <p:cNvSpPr txBox="1"/>
            <p:nvPr/>
          </p:nvSpPr>
          <p:spPr>
            <a:xfrm>
              <a:off x="1707" y="9436"/>
              <a:ext cx="4807" cy="919"/>
            </a:xfrm>
            <a:prstGeom prst="rect">
              <a:avLst/>
            </a:prstGeom>
            <a:noFill/>
          </p:spPr>
          <p:txBody>
            <a:bodyPr wrap="none" rtlCol="0" anchor="t">
              <a:spAutoFit/>
            </a:bodyPr>
            <a:lstStyle/>
            <a:p>
              <a:pPr algn="l"/>
              <a:r>
                <a:rPr lang="en-US" altLang="zh-CN" sz="3200" dirty="0">
                  <a:solidFill>
                    <a:srgbClr val="0BE5E2"/>
                  </a:solidFill>
                  <a:latin typeface="Times New Roman" panose="02020603050405020304" pitchFamily="18" charset="0"/>
                  <a:ea typeface="Times New Roman" panose="02020603050405020304" pitchFamily="18" charset="0"/>
                  <a:sym typeface="+mn-ea"/>
                </a:rPr>
                <a:t>P</a:t>
              </a:r>
              <a:r>
                <a:rPr lang="en-US" altLang="zh-CN" sz="3200" dirty="0" smtClean="0">
                  <a:solidFill>
                    <a:srgbClr val="0BE5E2"/>
                  </a:solidFill>
                  <a:latin typeface="Times New Roman" panose="02020603050405020304" pitchFamily="18" charset="0"/>
                  <a:ea typeface="Times New Roman" panose="02020603050405020304" pitchFamily="18" charset="0"/>
                  <a:sym typeface="+mn-ea"/>
                </a:rPr>
                <a:t>airwise </a:t>
              </a:r>
              <a:r>
                <a:rPr lang="en-US" altLang="zh-CN" sz="3200" dirty="0">
                  <a:solidFill>
                    <a:srgbClr val="0BE5E2"/>
                  </a:solidFill>
                  <a:latin typeface="Times New Roman" panose="02020603050405020304" pitchFamily="18" charset="0"/>
                  <a:ea typeface="Times New Roman" panose="02020603050405020304" pitchFamily="18" charset="0"/>
                  <a:sym typeface="+mn-ea"/>
                </a:rPr>
                <a:t>l</a:t>
              </a:r>
              <a:r>
                <a:rPr lang="en-US" altLang="zh-CN" sz="3200" dirty="0" smtClean="0">
                  <a:solidFill>
                    <a:srgbClr val="0BE5E2"/>
                  </a:solidFill>
                  <a:latin typeface="Times New Roman" panose="02020603050405020304" pitchFamily="18" charset="0"/>
                  <a:ea typeface="Times New Roman" panose="02020603050405020304" pitchFamily="18" charset="0"/>
                  <a:sym typeface="+mn-ea"/>
                </a:rPr>
                <a:t>oss</a:t>
              </a:r>
              <a:r>
                <a:rPr lang="zh-CN" altLang="en-US" sz="3200" dirty="0" smtClean="0">
                  <a:solidFill>
                    <a:srgbClr val="0BE5E2"/>
                  </a:solidFill>
                  <a:latin typeface="Times New Roman" panose="02020603050405020304" pitchFamily="18" charset="0"/>
                  <a:ea typeface="Times New Roman" panose="02020603050405020304" pitchFamily="18" charset="0"/>
                  <a:sym typeface="+mn-ea"/>
                </a:rPr>
                <a:t>：</a:t>
              </a:r>
              <a:endParaRPr lang="zh-CN" altLang="en-US" sz="3200" dirty="0" smtClean="0">
                <a:solidFill>
                  <a:srgbClr val="0BE5E2"/>
                </a:solidFill>
                <a:latin typeface="Times New Roman" panose="02020603050405020304" pitchFamily="18" charset="0"/>
                <a:ea typeface="Times New Roman" panose="02020603050405020304" pitchFamily="18" charset="0"/>
                <a:sym typeface="+mn-ea"/>
              </a:endParaRPr>
            </a:p>
          </p:txBody>
        </p:sp>
      </p:grpSp>
      <p:sp>
        <p:nvSpPr>
          <p:cNvPr id="4" name="文本框 3"/>
          <p:cNvSpPr txBox="1"/>
          <p:nvPr/>
        </p:nvSpPr>
        <p:spPr>
          <a:xfrm>
            <a:off x="632460" y="415925"/>
            <a:ext cx="718248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Our Model: </a:t>
            </a:r>
            <a:r>
              <a:rPr lang="en-US" altLang="zh-CN" sz="4000">
                <a:solidFill>
                  <a:srgbClr val="F69F4A"/>
                </a:solidFill>
                <a:latin typeface="Times New Roman" panose="02020603050405020304" pitchFamily="18" charset="0"/>
                <a:ea typeface="Times New Roman" panose="02020603050405020304" pitchFamily="18" charset="0"/>
                <a:sym typeface="+mn-ea"/>
              </a:rPr>
              <a:t>Semantic Network</a:t>
            </a:r>
            <a:endParaRPr lang="en-US" altLang="zh-CN" sz="4000" dirty="0" smtClean="0">
              <a:solidFill>
                <a:srgbClr val="F69F4A"/>
              </a:solidFill>
              <a:latin typeface="Times New Roman" panose="02020603050405020304" pitchFamily="18" charset="0"/>
              <a:ea typeface="Times New Roman" panose="02020603050405020304" pitchFamily="18" charset="0"/>
              <a:sym typeface="+mn-ea"/>
            </a:endParaRPr>
          </a:p>
        </p:txBody>
      </p:sp>
      <p:grpSp>
        <p:nvGrpSpPr>
          <p:cNvPr id="18" name="组合 17"/>
          <p:cNvGrpSpPr>
            <a:grpSpLocks noChangeAspect="1"/>
          </p:cNvGrpSpPr>
          <p:nvPr/>
        </p:nvGrpSpPr>
        <p:grpSpPr>
          <a:xfrm>
            <a:off x="2424007" y="1904029"/>
            <a:ext cx="411712" cy="2112016"/>
            <a:chOff x="8438" y="1355"/>
            <a:chExt cx="222" cy="1198"/>
          </a:xfrm>
          <a:noFill/>
        </p:grpSpPr>
        <p:sp>
          <p:nvSpPr>
            <p:cNvPr id="19"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tx1"/>
                </a:solidFill>
                <a:latin typeface="Times New Roman" panose="02020603050405020304" pitchFamily="18" charset="0"/>
                <a:ea typeface="Times New Roman" panose="02020603050405020304" pitchFamily="18" charset="0"/>
              </a:endParaRPr>
            </a:p>
          </p:txBody>
        </p:sp>
        <p:sp>
          <p:nvSpPr>
            <p:cNvPr id="20" name="椭圆 19"/>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5" name="椭圆 24"/>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6" name="椭圆 25"/>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7" name="椭圆 26"/>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8" name="椭圆 27"/>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9" name="椭圆 28"/>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30" name="组合 29"/>
          <p:cNvGrpSpPr>
            <a:grpSpLocks noChangeAspect="1"/>
          </p:cNvGrpSpPr>
          <p:nvPr/>
        </p:nvGrpSpPr>
        <p:grpSpPr>
          <a:xfrm>
            <a:off x="3753273" y="1856029"/>
            <a:ext cx="406375" cy="2208016"/>
            <a:chOff x="5028" y="2637"/>
            <a:chExt cx="222" cy="1198"/>
          </a:xfrm>
        </p:grpSpPr>
        <p:sp>
          <p:nvSpPr>
            <p:cNvPr id="31" name=" 11"/>
            <p:cNvSpPr/>
            <p:nvPr/>
          </p:nvSpPr>
          <p:spPr>
            <a:xfrm rot="16200000">
              <a:off x="4540" y="3125"/>
              <a:ext cx="1198" cy="222"/>
            </a:xfrm>
            <a:prstGeom prst="roundRect">
              <a:avLst>
                <a:gd name="adj" fmla="val 50000"/>
              </a:avLst>
            </a:prstGeom>
            <a:solidFill>
              <a:schemeClr val="bg1"/>
            </a:solidFill>
            <a:ln w="12700">
              <a:solidFill>
                <a:srgbClr val="C64848"/>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tx1"/>
                </a:solidFill>
                <a:latin typeface="Times New Roman" panose="02020603050405020304" pitchFamily="18" charset="0"/>
                <a:ea typeface="Times New Roman" panose="02020603050405020304" pitchFamily="18" charset="0"/>
              </a:endParaRPr>
            </a:p>
          </p:txBody>
        </p:sp>
        <p:grpSp>
          <p:nvGrpSpPr>
            <p:cNvPr id="32" name="组合 31"/>
            <p:cNvGrpSpPr/>
            <p:nvPr/>
          </p:nvGrpSpPr>
          <p:grpSpPr>
            <a:xfrm>
              <a:off x="5112" y="3140"/>
              <a:ext cx="55" cy="216"/>
              <a:chOff x="5711" y="3077"/>
              <a:chExt cx="56" cy="216"/>
            </a:xfrm>
          </p:grpSpPr>
          <p:sp>
            <p:nvSpPr>
              <p:cNvPr id="33" name="椭圆 32"/>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4" name="椭圆 33"/>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5" name="椭圆 34"/>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36" name="组合 35"/>
            <p:cNvGrpSpPr/>
            <p:nvPr/>
          </p:nvGrpSpPr>
          <p:grpSpPr>
            <a:xfrm>
              <a:off x="5066" y="2680"/>
              <a:ext cx="146" cy="324"/>
              <a:chOff x="7783" y="1363"/>
              <a:chExt cx="146" cy="324"/>
            </a:xfrm>
          </p:grpSpPr>
          <p:sp>
            <p:nvSpPr>
              <p:cNvPr id="37" name="椭圆 36"/>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8" name="椭圆 37"/>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39" name="组合 38"/>
            <p:cNvGrpSpPr/>
            <p:nvPr/>
          </p:nvGrpSpPr>
          <p:grpSpPr>
            <a:xfrm>
              <a:off x="5066" y="3465"/>
              <a:ext cx="146" cy="324"/>
              <a:chOff x="7783" y="1363"/>
              <a:chExt cx="146" cy="324"/>
            </a:xfrm>
          </p:grpSpPr>
          <p:sp>
            <p:nvSpPr>
              <p:cNvPr id="40" name="椭圆 39"/>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1" name="椭圆 40"/>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grpSp>
        <p:nvGrpSpPr>
          <p:cNvPr id="42" name="组合 41"/>
          <p:cNvGrpSpPr>
            <a:grpSpLocks noChangeAspect="1"/>
          </p:cNvGrpSpPr>
          <p:nvPr/>
        </p:nvGrpSpPr>
        <p:grpSpPr>
          <a:xfrm>
            <a:off x="5141807" y="1856029"/>
            <a:ext cx="436468" cy="2208016"/>
            <a:chOff x="6818" y="3042"/>
            <a:chExt cx="368" cy="1978"/>
          </a:xfrm>
        </p:grpSpPr>
        <p:sp>
          <p:nvSpPr>
            <p:cNvPr id="43" name="圆角矩形 42"/>
            <p:cNvSpPr/>
            <p:nvPr/>
          </p:nvSpPr>
          <p:spPr>
            <a:xfrm>
              <a:off x="6818" y="3042"/>
              <a:ext cx="369" cy="1979"/>
            </a:xfrm>
            <a:prstGeom prst="roundRect">
              <a:avLst/>
            </a:prstGeom>
            <a:ln>
              <a:solidFill>
                <a:srgbClr val="BE3C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nvGrpSpPr>
            <p:cNvPr id="44" name="组合 43"/>
            <p:cNvGrpSpPr/>
            <p:nvPr/>
          </p:nvGrpSpPr>
          <p:grpSpPr>
            <a:xfrm>
              <a:off x="6861" y="3117"/>
              <a:ext cx="282" cy="502"/>
              <a:chOff x="6861" y="3117"/>
              <a:chExt cx="282" cy="502"/>
            </a:xfrm>
          </p:grpSpPr>
          <p:sp>
            <p:nvSpPr>
              <p:cNvPr id="45" name="圆角矩形 44"/>
              <p:cNvSpPr/>
              <p:nvPr/>
            </p:nvSpPr>
            <p:spPr>
              <a:xfrm>
                <a:off x="6861" y="3117"/>
                <a:ext cx="283" cy="113"/>
              </a:xfrm>
              <a:prstGeom prst="roundRect">
                <a:avLst/>
              </a:prstGeom>
              <a:solidFill>
                <a:srgbClr val="D26481"/>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6" name="圆角矩形 45"/>
              <p:cNvSpPr/>
              <p:nvPr/>
            </p:nvSpPr>
            <p:spPr>
              <a:xfrm>
                <a:off x="6861" y="3312"/>
                <a:ext cx="283" cy="113"/>
              </a:xfrm>
              <a:prstGeom prst="roundRect">
                <a:avLst/>
              </a:prstGeom>
              <a:solidFill>
                <a:srgbClr val="7AB74D"/>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7" name="圆角矩形 46"/>
              <p:cNvSpPr/>
              <p:nvPr/>
            </p:nvSpPr>
            <p:spPr>
              <a:xfrm>
                <a:off x="6861" y="3507"/>
                <a:ext cx="283" cy="113"/>
              </a:xfrm>
              <a:prstGeom prst="roundRect">
                <a:avLst/>
              </a:prstGeom>
              <a:solidFill>
                <a:srgbClr val="EF863F"/>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sp>
          <p:nvSpPr>
            <p:cNvPr id="48" name="椭圆 47"/>
            <p:cNvSpPr/>
            <p:nvPr/>
          </p:nvSpPr>
          <p:spPr>
            <a:xfrm rot="10800000">
              <a:off x="6957" y="3981"/>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9" name="椭圆 48"/>
            <p:cNvSpPr/>
            <p:nvPr/>
          </p:nvSpPr>
          <p:spPr>
            <a:xfrm rot="10800000">
              <a:off x="6957" y="3849"/>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0" name="椭圆 49"/>
            <p:cNvSpPr/>
            <p:nvPr/>
          </p:nvSpPr>
          <p:spPr>
            <a:xfrm rot="10800000">
              <a:off x="6957" y="4113"/>
              <a:ext cx="92" cy="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nvGrpSpPr>
            <p:cNvPr id="51" name="组合 50"/>
            <p:cNvGrpSpPr/>
            <p:nvPr/>
          </p:nvGrpSpPr>
          <p:grpSpPr>
            <a:xfrm>
              <a:off x="6862" y="4440"/>
              <a:ext cx="282" cy="502"/>
              <a:chOff x="6861" y="3117"/>
              <a:chExt cx="282" cy="502"/>
            </a:xfrm>
          </p:grpSpPr>
          <p:sp>
            <p:nvSpPr>
              <p:cNvPr id="52" name="圆角矩形 51"/>
              <p:cNvSpPr/>
              <p:nvPr/>
            </p:nvSpPr>
            <p:spPr>
              <a:xfrm>
                <a:off x="6861" y="3117"/>
                <a:ext cx="283" cy="113"/>
              </a:xfrm>
              <a:prstGeom prst="roundRect">
                <a:avLst/>
              </a:prstGeom>
              <a:solidFill>
                <a:srgbClr val="EF863F"/>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4" name="圆角矩形 53"/>
              <p:cNvSpPr/>
              <p:nvPr/>
            </p:nvSpPr>
            <p:spPr>
              <a:xfrm>
                <a:off x="6861" y="3312"/>
                <a:ext cx="283" cy="113"/>
              </a:xfrm>
              <a:prstGeom prst="roundRect">
                <a:avLst/>
              </a:prstGeom>
              <a:solidFill>
                <a:srgbClr val="D2648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5" name="圆角矩形 54"/>
              <p:cNvSpPr/>
              <p:nvPr/>
            </p:nvSpPr>
            <p:spPr>
              <a:xfrm>
                <a:off x="6861" y="3507"/>
                <a:ext cx="283" cy="113"/>
              </a:xfrm>
              <a:prstGeom prst="roundRect">
                <a:avLst/>
              </a:prstGeom>
              <a:solidFill>
                <a:srgbClr val="7AB74D"/>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grpSp>
        <p:nvGrpSpPr>
          <p:cNvPr id="56" name="组合 55"/>
          <p:cNvGrpSpPr>
            <a:grpSpLocks noChangeAspect="1"/>
          </p:cNvGrpSpPr>
          <p:nvPr/>
        </p:nvGrpSpPr>
        <p:grpSpPr>
          <a:xfrm>
            <a:off x="7415953" y="1856029"/>
            <a:ext cx="358117" cy="2208016"/>
            <a:chOff x="11623" y="4380"/>
            <a:chExt cx="340" cy="2337"/>
          </a:xfrm>
        </p:grpSpPr>
        <p:sp>
          <p:nvSpPr>
            <p:cNvPr id="57" name="矩形 56"/>
            <p:cNvSpPr/>
            <p:nvPr/>
          </p:nvSpPr>
          <p:spPr>
            <a:xfrm>
              <a:off x="11623" y="4380"/>
              <a:ext cx="340" cy="340"/>
            </a:xfrm>
            <a:prstGeom prst="rect">
              <a:avLst/>
            </a:prstGeom>
            <a:solidFill>
              <a:schemeClr val="tx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9" name="矩形 58"/>
            <p:cNvSpPr/>
            <p:nvPr/>
          </p:nvSpPr>
          <p:spPr>
            <a:xfrm>
              <a:off x="11623" y="4705"/>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0" name="矩形 59"/>
            <p:cNvSpPr/>
            <p:nvPr/>
          </p:nvSpPr>
          <p:spPr>
            <a:xfrm>
              <a:off x="11623" y="5046"/>
              <a:ext cx="340" cy="340"/>
            </a:xfrm>
            <a:prstGeom prst="rect">
              <a:avLst/>
            </a:prstGeom>
            <a:solidFill>
              <a:schemeClr val="tx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2" name="矩形 61"/>
            <p:cNvSpPr/>
            <p:nvPr/>
          </p:nvSpPr>
          <p:spPr>
            <a:xfrm>
              <a:off x="11623" y="5371"/>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3" name="矩形 62"/>
            <p:cNvSpPr/>
            <p:nvPr/>
          </p:nvSpPr>
          <p:spPr>
            <a:xfrm>
              <a:off x="11623" y="5711"/>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4" name="矩形 63"/>
            <p:cNvSpPr/>
            <p:nvPr/>
          </p:nvSpPr>
          <p:spPr>
            <a:xfrm>
              <a:off x="11623" y="6036"/>
              <a:ext cx="340" cy="340"/>
            </a:xfrm>
            <a:prstGeom prst="rect">
              <a:avLst/>
            </a:prstGeom>
            <a:solidFill>
              <a:schemeClr val="tx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5" name="矩形 64"/>
            <p:cNvSpPr/>
            <p:nvPr/>
          </p:nvSpPr>
          <p:spPr>
            <a:xfrm>
              <a:off x="11623" y="6377"/>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cxnSp>
        <p:nvCxnSpPr>
          <p:cNvPr id="66" name="直接箭头连接符 65"/>
          <p:cNvCxnSpPr/>
          <p:nvPr/>
        </p:nvCxnSpPr>
        <p:spPr>
          <a:xfrm>
            <a:off x="2860887" y="2955804"/>
            <a:ext cx="816007"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rot="16200000" flipV="1">
            <a:off x="486429" y="2308313"/>
            <a:ext cx="2054874" cy="1359695"/>
            <a:chOff x="3761" y="4693"/>
            <a:chExt cx="1899" cy="1497"/>
          </a:xfrm>
        </p:grpSpPr>
        <p:grpSp>
          <p:nvGrpSpPr>
            <p:cNvPr id="68" name="组合 67"/>
            <p:cNvGrpSpPr/>
            <p:nvPr/>
          </p:nvGrpSpPr>
          <p:grpSpPr>
            <a:xfrm rot="10800000" flipV="1">
              <a:off x="3761" y="4693"/>
              <a:ext cx="1899" cy="1497"/>
              <a:chOff x="988" y="8493"/>
              <a:chExt cx="2265" cy="1750"/>
            </a:xfrm>
          </p:grpSpPr>
          <p:sp>
            <p:nvSpPr>
              <p:cNvPr id="69" name="文本框 68"/>
              <p:cNvSpPr txBox="1"/>
              <p:nvPr/>
            </p:nvSpPr>
            <p:spPr>
              <a:xfrm rot="10800000" flipH="1">
                <a:off x="988" y="8952"/>
                <a:ext cx="2265" cy="1291"/>
              </a:xfrm>
              <a:prstGeom prst="rect">
                <a:avLst/>
              </a:prstGeom>
              <a:noFill/>
            </p:spPr>
            <p:txBody>
              <a:bodyPr vert="eaVert" wrap="square" rtlCol="0">
                <a:spAutoFit/>
              </a:bodyPr>
              <a:lstStyle/>
              <a:p>
                <a:pPr algn="r">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1265" b="1" dirty="0" smtClean="0">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race</a:t>
                </a:r>
                <a:endParaRPr lang="en-US" altLang="zh-CN" sz="1175" b="1" dirty="0" err="1" smtClean="0">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waterfall</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p:txBody>
          </p:sp>
          <p:sp>
            <p:nvSpPr>
              <p:cNvPr id="71" name="文本框 70"/>
              <p:cNvSpPr txBox="1"/>
              <p:nvPr/>
            </p:nvSpPr>
            <p:spPr>
              <a:xfrm>
                <a:off x="996" y="8493"/>
                <a:ext cx="2163" cy="414"/>
              </a:xfrm>
              <a:prstGeom prst="rect">
                <a:avLst/>
              </a:prstGeom>
              <a:noFill/>
            </p:spPr>
            <p:txBody>
              <a:bodyPr wrap="square" rtlCol="0">
                <a:spAutoFit/>
              </a:bodyPr>
              <a:lstStyle/>
              <a:p>
                <a:pPr algn="dist">
                  <a:lnSpc>
                    <a:spcPct val="80000"/>
                  </a:lnSpc>
                </a:pPr>
                <a:r>
                  <a:rPr lang="en-US" altLang="zh-CN" sz="1865" b="1">
                    <a:solidFill>
                      <a:schemeClr val="bg1"/>
                    </a:solidFill>
                    <a:latin typeface="Times New Roman" panose="02020603050405020304" pitchFamily="18" charset="0"/>
                    <a:ea typeface="Times New Roman" panose="02020603050405020304" pitchFamily="18" charset="0"/>
                  </a:rPr>
                  <a:t>10001100 </a:t>
                </a:r>
                <a:endParaRPr lang="en-US" altLang="zh-CN" sz="1865" b="1">
                  <a:solidFill>
                    <a:schemeClr val="bg1"/>
                  </a:solidFill>
                  <a:latin typeface="Times New Roman" panose="02020603050405020304" pitchFamily="18" charset="0"/>
                  <a:ea typeface="Times New Roman" panose="02020603050405020304" pitchFamily="18" charset="0"/>
                </a:endParaRPr>
              </a:p>
            </p:txBody>
          </p:sp>
        </p:grpSp>
        <p:cxnSp>
          <p:nvCxnSpPr>
            <p:cNvPr id="72" name="直接连接符 71"/>
            <p:cNvCxnSpPr/>
            <p:nvPr/>
          </p:nvCxnSpPr>
          <p:spPr>
            <a:xfrm>
              <a:off x="3936" y="5056"/>
              <a:ext cx="1597"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a:grpSpLocks noChangeAspect="1"/>
          </p:cNvGrpSpPr>
          <p:nvPr/>
        </p:nvGrpSpPr>
        <p:grpSpPr>
          <a:xfrm>
            <a:off x="9337887" y="1904029"/>
            <a:ext cx="380163" cy="2112016"/>
            <a:chOff x="8438" y="1355"/>
            <a:chExt cx="222" cy="1198"/>
          </a:xfrm>
          <a:noFill/>
        </p:grpSpPr>
        <p:sp>
          <p:nvSpPr>
            <p:cNvPr id="74"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tx1"/>
                </a:solidFill>
                <a:latin typeface="Times New Roman" panose="02020603050405020304" pitchFamily="18" charset="0"/>
                <a:ea typeface="Times New Roman" panose="02020603050405020304" pitchFamily="18" charset="0"/>
              </a:endParaRPr>
            </a:p>
          </p:txBody>
        </p:sp>
        <p:sp>
          <p:nvSpPr>
            <p:cNvPr id="75" name="椭圆 74"/>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6" name="椭圆 75"/>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7" name="椭圆 76"/>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8" name="椭圆 77"/>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9" name="椭圆 78"/>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80" name="椭圆 79"/>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81" name="组合 80"/>
          <p:cNvGrpSpPr/>
          <p:nvPr/>
        </p:nvGrpSpPr>
        <p:grpSpPr>
          <a:xfrm>
            <a:off x="9964420" y="1933031"/>
            <a:ext cx="1361440" cy="2054860"/>
            <a:chOff x="13251" y="3322"/>
            <a:chExt cx="1608" cy="2427"/>
          </a:xfrm>
        </p:grpSpPr>
        <p:sp>
          <p:nvSpPr>
            <p:cNvPr id="82" name="文本框 81"/>
            <p:cNvSpPr txBox="1"/>
            <p:nvPr/>
          </p:nvSpPr>
          <p:spPr>
            <a:xfrm rot="16200000" flipH="1">
              <a:off x="13053" y="3943"/>
              <a:ext cx="2427" cy="1185"/>
            </a:xfrm>
            <a:prstGeom prst="rect">
              <a:avLst/>
            </a:prstGeom>
            <a:noFill/>
          </p:spPr>
          <p:txBody>
            <a:bodyPr vert="eaVert" wrap="square" rtlCol="0">
              <a:spAutoFit/>
            </a:bodyPr>
            <a:lstStyle/>
            <a:p>
              <a:pPr algn="l">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1265" b="1" dirty="0" smtClean="0">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race</a:t>
              </a:r>
              <a:endParaRPr lang="en-US" altLang="zh-CN" sz="1175" b="1" dirty="0" err="1" smtClean="0">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waterfall</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p:txBody>
        </p:sp>
        <p:sp>
          <p:nvSpPr>
            <p:cNvPr id="83" name="文本框 82"/>
            <p:cNvSpPr txBox="1"/>
            <p:nvPr/>
          </p:nvSpPr>
          <p:spPr>
            <a:xfrm rot="5400000">
              <a:off x="12280" y="4314"/>
              <a:ext cx="2321" cy="380"/>
            </a:xfrm>
            <a:prstGeom prst="rect">
              <a:avLst/>
            </a:prstGeom>
            <a:noFill/>
          </p:spPr>
          <p:txBody>
            <a:bodyPr wrap="square" rtlCol="0">
              <a:spAutoFit/>
            </a:bodyPr>
            <a:lstStyle/>
            <a:p>
              <a:pPr algn="dist">
                <a:lnSpc>
                  <a:spcPct val="80000"/>
                </a:lnSpc>
              </a:pPr>
              <a:r>
                <a:rPr lang="en-US" altLang="zh-CN" sz="1865" b="1">
                  <a:solidFill>
                    <a:schemeClr val="bg1"/>
                  </a:solidFill>
                  <a:latin typeface="Times New Roman" panose="02020603050405020304" pitchFamily="18" charset="0"/>
                  <a:ea typeface="Times New Roman" panose="02020603050405020304" pitchFamily="18" charset="0"/>
                </a:rPr>
                <a:t>10001100 </a:t>
              </a:r>
              <a:endParaRPr lang="en-US" altLang="zh-CN" sz="1865" b="1">
                <a:solidFill>
                  <a:schemeClr val="bg1"/>
                </a:solidFill>
                <a:latin typeface="Times New Roman" panose="02020603050405020304" pitchFamily="18" charset="0"/>
                <a:ea typeface="Times New Roman" panose="02020603050405020304" pitchFamily="18" charset="0"/>
              </a:endParaRPr>
            </a:p>
          </p:txBody>
        </p:sp>
        <p:cxnSp>
          <p:nvCxnSpPr>
            <p:cNvPr id="84" name="直接连接符 83"/>
            <p:cNvCxnSpPr/>
            <p:nvPr/>
          </p:nvCxnSpPr>
          <p:spPr>
            <a:xfrm rot="16200000" flipV="1">
              <a:off x="12623" y="4538"/>
              <a:ext cx="2041"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sp>
        <p:nvSpPr>
          <p:cNvPr id="85" name="文本框 84"/>
          <p:cNvSpPr txBox="1"/>
          <p:nvPr/>
        </p:nvSpPr>
        <p:spPr>
          <a:xfrm>
            <a:off x="2276687" y="4140200"/>
            <a:ext cx="671195"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input</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86" name="文本框 85"/>
          <p:cNvSpPr txBox="1"/>
          <p:nvPr/>
        </p:nvSpPr>
        <p:spPr>
          <a:xfrm>
            <a:off x="3727873" y="4140200"/>
            <a:ext cx="486410"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fc1</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87" name="文本框 86"/>
          <p:cNvSpPr txBox="1"/>
          <p:nvPr/>
        </p:nvSpPr>
        <p:spPr>
          <a:xfrm>
            <a:off x="4753187" y="4140200"/>
            <a:ext cx="1601470"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Semantic layer</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88" name="文本框 87"/>
          <p:cNvSpPr txBox="1"/>
          <p:nvPr/>
        </p:nvSpPr>
        <p:spPr>
          <a:xfrm>
            <a:off x="6923193" y="4140200"/>
            <a:ext cx="1205865"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Hash layer</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129" name="文本框 128"/>
          <p:cNvSpPr txBox="1"/>
          <p:nvPr/>
        </p:nvSpPr>
        <p:spPr>
          <a:xfrm>
            <a:off x="9115213" y="4140200"/>
            <a:ext cx="789940"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output</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cxnSp>
        <p:nvCxnSpPr>
          <p:cNvPr id="130" name="直接箭头连接符 129"/>
          <p:cNvCxnSpPr/>
          <p:nvPr/>
        </p:nvCxnSpPr>
        <p:spPr>
          <a:xfrm>
            <a:off x="4283287" y="2955804"/>
            <a:ext cx="816007"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5716693" y="2955804"/>
            <a:ext cx="1536011"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a:off x="7890933" y="2955804"/>
            <a:ext cx="1392011"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137" name="组合 136"/>
          <p:cNvGrpSpPr/>
          <p:nvPr/>
        </p:nvGrpSpPr>
        <p:grpSpPr>
          <a:xfrm>
            <a:off x="5392420" y="1319107"/>
            <a:ext cx="1727955" cy="1027007"/>
            <a:chOff x="9407" y="3721"/>
            <a:chExt cx="1816" cy="906"/>
          </a:xfrm>
        </p:grpSpPr>
        <p:sp>
          <p:nvSpPr>
            <p:cNvPr id="139" name="弧形 138"/>
            <p:cNvSpPr>
              <a:spLocks noChangeAspect="1"/>
            </p:cNvSpPr>
            <p:nvPr/>
          </p:nvSpPr>
          <p:spPr>
            <a:xfrm rot="18060000">
              <a:off x="9407" y="3721"/>
              <a:ext cx="839" cy="839"/>
            </a:xfrm>
            <a:prstGeom prst="arc">
              <a:avLst>
                <a:gd name="adj1" fmla="val 14060632"/>
                <a:gd name="adj2" fmla="val 796992"/>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40" name="弧形 139"/>
            <p:cNvSpPr>
              <a:spLocks noChangeAspect="1"/>
            </p:cNvSpPr>
            <p:nvPr/>
          </p:nvSpPr>
          <p:spPr>
            <a:xfrm rot="21120000">
              <a:off x="9407" y="3788"/>
              <a:ext cx="839" cy="839"/>
            </a:xfrm>
            <a:prstGeom prst="arc">
              <a:avLst>
                <a:gd name="adj1" fmla="val 264103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41" name="文本框 140"/>
            <p:cNvSpPr txBox="1"/>
            <p:nvPr/>
          </p:nvSpPr>
          <p:spPr>
            <a:xfrm>
              <a:off x="9604" y="3876"/>
              <a:ext cx="1619" cy="601"/>
            </a:xfrm>
            <a:prstGeom prst="rect">
              <a:avLst/>
            </a:prstGeom>
            <a:noFill/>
          </p:spPr>
          <p:txBody>
            <a:bodyPr wrap="square" rtlCol="0">
              <a:spAutoFit/>
            </a:bodyPr>
            <a:lstStyle/>
            <a:p>
              <a:pPr algn="ctr">
                <a:lnSpc>
                  <a:spcPct val="80000"/>
                </a:lnSpc>
              </a:pPr>
              <a:r>
                <a:rPr lang="en-US" altLang="zh-CN" sz="2400" b="1">
                  <a:solidFill>
                    <a:schemeClr val="bg1"/>
                  </a:solidFill>
                  <a:latin typeface="Times New Roman" panose="02020603050405020304" pitchFamily="18" charset="0"/>
                  <a:ea typeface="Times New Roman" panose="02020603050405020304" pitchFamily="18" charset="0"/>
                </a:rPr>
                <a:t>Pairwise </a:t>
              </a:r>
              <a:endParaRPr lang="en-US" altLang="zh-CN" sz="2400" b="1">
                <a:solidFill>
                  <a:schemeClr val="bg1"/>
                </a:solidFill>
                <a:latin typeface="Times New Roman" panose="02020603050405020304" pitchFamily="18" charset="0"/>
                <a:ea typeface="Times New Roman" panose="02020603050405020304" pitchFamily="18" charset="0"/>
              </a:endParaRPr>
            </a:p>
            <a:p>
              <a:pPr algn="ctr">
                <a:lnSpc>
                  <a:spcPct val="80000"/>
                </a:lnSpc>
              </a:pPr>
              <a:r>
                <a:rPr lang="en-US" altLang="zh-CN" sz="2400" b="1">
                  <a:solidFill>
                    <a:schemeClr val="bg1"/>
                  </a:solidFill>
                  <a:latin typeface="Times New Roman" panose="02020603050405020304" pitchFamily="18" charset="0"/>
                  <a:ea typeface="Times New Roman" panose="02020603050405020304" pitchFamily="18" charset="0"/>
                </a:rPr>
                <a:t>Loss</a:t>
              </a:r>
              <a:endParaRPr lang="en-US" altLang="zh-CN" sz="2400" b="1">
                <a:solidFill>
                  <a:schemeClr val="bg1"/>
                </a:solidFill>
                <a:latin typeface="Times New Roman" panose="02020603050405020304" pitchFamily="18" charset="0"/>
                <a:ea typeface="Times New Roman" panose="02020603050405020304" pitchFamily="18"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par>
                                <p:cTn id="8" presetID="32" presetClass="emph" presetSubtype="0" fill="hold" nodeType="withEffect">
                                  <p:stCondLst>
                                    <p:cond delay="0"/>
                                  </p:stCondLst>
                                  <p:childTnLst>
                                    <p:animRot by="120000">
                                      <p:cBhvr>
                                        <p:cTn id="9" dur="100" fill="hold">
                                          <p:stCondLst>
                                            <p:cond delay="0"/>
                                          </p:stCondLst>
                                        </p:cTn>
                                        <p:tgtEl>
                                          <p:spTgt spid="42"/>
                                        </p:tgtEl>
                                        <p:attrNameLst>
                                          <p:attrName>r</p:attrName>
                                        </p:attrNameLst>
                                      </p:cBhvr>
                                    </p:animRot>
                                    <p:animRot by="-240000">
                                      <p:cBhvr>
                                        <p:cTn id="10" dur="200" fill="hold">
                                          <p:stCondLst>
                                            <p:cond delay="200"/>
                                          </p:stCondLst>
                                        </p:cTn>
                                        <p:tgtEl>
                                          <p:spTgt spid="42"/>
                                        </p:tgtEl>
                                        <p:attrNameLst>
                                          <p:attrName>r</p:attrName>
                                        </p:attrNameLst>
                                      </p:cBhvr>
                                    </p:animRot>
                                    <p:animRot by="240000">
                                      <p:cBhvr>
                                        <p:cTn id="11" dur="200" fill="hold">
                                          <p:stCondLst>
                                            <p:cond delay="400"/>
                                          </p:stCondLst>
                                        </p:cTn>
                                        <p:tgtEl>
                                          <p:spTgt spid="42"/>
                                        </p:tgtEl>
                                        <p:attrNameLst>
                                          <p:attrName>r</p:attrName>
                                        </p:attrNameLst>
                                      </p:cBhvr>
                                    </p:animRot>
                                    <p:animRot by="-240000">
                                      <p:cBhvr>
                                        <p:cTn id="12" dur="200" fill="hold">
                                          <p:stCondLst>
                                            <p:cond delay="600"/>
                                          </p:stCondLst>
                                        </p:cTn>
                                        <p:tgtEl>
                                          <p:spTgt spid="42"/>
                                        </p:tgtEl>
                                        <p:attrNameLst>
                                          <p:attrName>r</p:attrName>
                                        </p:attrNameLst>
                                      </p:cBhvr>
                                    </p:animRot>
                                    <p:animRot by="120000">
                                      <p:cBhvr>
                                        <p:cTn id="13" dur="200" fill="hold">
                                          <p:stCondLst>
                                            <p:cond delay="800"/>
                                          </p:stCondLst>
                                        </p:cTn>
                                        <p:tgtEl>
                                          <p:spTgt spid="42"/>
                                        </p:tgtEl>
                                        <p:attrNameLst>
                                          <p:attrName>r</p:attrName>
                                        </p:attrNameLst>
                                      </p:cBhvr>
                                    </p:animRo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7"/>
                                        </p:tgtEl>
                                        <p:attrNameLst>
                                          <p:attrName>style.visibility</p:attrName>
                                        </p:attrNameLst>
                                      </p:cBhvr>
                                      <p:to>
                                        <p:strVal val="visible"/>
                                      </p:to>
                                    </p:set>
                                    <p:animEffect transition="in" filter="wipe(down)">
                                      <p:cBhvr>
                                        <p:cTn id="18" dur="1000"/>
                                        <p:tgtEl>
                                          <p:spTgt spid="137"/>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3" name="文本框 2"/>
          <p:cNvSpPr txBox="1"/>
          <p:nvPr/>
        </p:nvSpPr>
        <p:spPr>
          <a:xfrm>
            <a:off x="1083733" y="5117042"/>
            <a:ext cx="10822093" cy="583565"/>
          </a:xfrm>
          <a:prstGeom prst="rect">
            <a:avLst/>
          </a:prstGeom>
          <a:noFill/>
        </p:spPr>
        <p:txBody>
          <a:bodyPr wrap="square" rtlCol="0">
            <a:spAutoFit/>
          </a:bodyPr>
          <a:lstStyle/>
          <a:p>
            <a:pPr algn="l"/>
            <a:r>
              <a:rPr lang="en-US" altLang="zh-CN" sz="3200" dirty="0">
                <a:solidFill>
                  <a:srgbClr val="F6A54F"/>
                </a:solidFill>
                <a:latin typeface="Times New Roman" panose="02020603050405020304" pitchFamily="18" charset="0"/>
                <a:ea typeface="Times New Roman" panose="02020603050405020304" pitchFamily="18" charset="0"/>
                <a:sym typeface="+mn-ea"/>
              </a:rPr>
              <a:t>Hash layer</a:t>
            </a:r>
            <a:r>
              <a:rPr lang="zh-CN" altLang="en-US" sz="3200" dirty="0">
                <a:solidFill>
                  <a:srgbClr val="F6A54F"/>
                </a:solidFill>
                <a:latin typeface="Times New Roman" panose="02020603050405020304" pitchFamily="18" charset="0"/>
                <a:ea typeface="Times New Roman" panose="02020603050405020304" pitchFamily="18" charset="0"/>
                <a:sym typeface="+mn-ea"/>
              </a:rPr>
              <a:t>：     </a:t>
            </a:r>
            <a:r>
              <a:rPr lang="en-US" altLang="zh-CN" sz="3200" dirty="0" smtClean="0">
                <a:solidFill>
                  <a:schemeClr val="bg1"/>
                </a:solidFill>
                <a:latin typeface="Times New Roman" panose="02020603050405020304" pitchFamily="18" charset="0"/>
                <a:ea typeface="Times New Roman" panose="02020603050405020304" pitchFamily="18" charset="0"/>
                <a:sym typeface="+mn-ea"/>
              </a:rPr>
              <a:t>learning </a:t>
            </a:r>
            <a:r>
              <a:rPr lang="en-US" altLang="zh-CN" sz="3200" dirty="0">
                <a:solidFill>
                  <a:schemeClr val="bg1"/>
                </a:solidFill>
                <a:latin typeface="Times New Roman" panose="02020603050405020304" pitchFamily="18" charset="0"/>
                <a:ea typeface="Times New Roman" panose="02020603050405020304" pitchFamily="18" charset="0"/>
                <a:sym typeface="+mn-ea"/>
              </a:rPr>
              <a:t>discriminative hash </a:t>
            </a:r>
            <a:r>
              <a:rPr lang="en-US" altLang="zh-CN" sz="3200" dirty="0" smtClean="0">
                <a:solidFill>
                  <a:schemeClr val="bg1"/>
                </a:solidFill>
                <a:latin typeface="Times New Roman" panose="02020603050405020304" pitchFamily="18" charset="0"/>
                <a:ea typeface="Times New Roman" panose="02020603050405020304" pitchFamily="18" charset="0"/>
                <a:sym typeface="+mn-ea"/>
              </a:rPr>
              <a:t>codes</a:t>
            </a:r>
            <a:endParaRPr lang="en-US" altLang="zh-CN" sz="3200" dirty="0" smtClean="0">
              <a:solidFill>
                <a:schemeClr val="bg1"/>
              </a:solidFill>
              <a:latin typeface="Times New Roman" panose="02020603050405020304" pitchFamily="18" charset="0"/>
              <a:ea typeface="Times New Roman" panose="02020603050405020304" pitchFamily="18" charset="0"/>
            </a:endParaRPr>
          </a:p>
        </p:txBody>
      </p:sp>
      <p:grpSp>
        <p:nvGrpSpPr>
          <p:cNvPr id="6" name="组合 5"/>
          <p:cNvGrpSpPr/>
          <p:nvPr/>
        </p:nvGrpSpPr>
        <p:grpSpPr>
          <a:xfrm>
            <a:off x="1083945" y="5784850"/>
            <a:ext cx="9144000" cy="996950"/>
            <a:chOff x="1707" y="9110"/>
            <a:chExt cx="14400" cy="1570"/>
          </a:xfrm>
        </p:grpSpPr>
        <p:sp>
          <p:nvSpPr>
            <p:cNvPr id="5" name="矩形 4"/>
            <p:cNvSpPr>
              <a:spLocks noRot="1" noChangeAspect="1" noMove="1" noResize="1" noEditPoints="1" noAdjustHandles="1" noChangeArrowheads="1" noChangeShapeType="1" noTextEdit="1"/>
            </p:cNvSpPr>
            <p:nvPr/>
          </p:nvSpPr>
          <p:spPr>
            <a:xfrm>
              <a:off x="6153" y="9110"/>
              <a:ext cx="9955" cy="1571"/>
            </a:xfrm>
            <a:prstGeom prst="rect">
              <a:avLst/>
            </a:prstGeom>
            <a:blipFill rotWithShape="1">
              <a:blip r:embed="rId2"/>
              <a:stretch>
                <a:fillRect/>
              </a:stretch>
            </a:blipFill>
          </p:spPr>
          <p:txBody>
            <a:bodyPr/>
            <a:lstStyle/>
            <a:p>
              <a:r>
                <a:rPr lang="zh-CN" altLang="en-US">
                  <a:noFill/>
                </a:rPr>
                <a:t> </a:t>
              </a:r>
              <a:endParaRPr lang="zh-CN" altLang="en-US">
                <a:noFill/>
              </a:endParaRPr>
            </a:p>
          </p:txBody>
        </p:sp>
        <p:sp>
          <p:nvSpPr>
            <p:cNvPr id="2" name="文本框 1"/>
            <p:cNvSpPr txBox="1"/>
            <p:nvPr/>
          </p:nvSpPr>
          <p:spPr>
            <a:xfrm>
              <a:off x="1707" y="9436"/>
              <a:ext cx="4807" cy="919"/>
            </a:xfrm>
            <a:prstGeom prst="rect">
              <a:avLst/>
            </a:prstGeom>
            <a:noFill/>
          </p:spPr>
          <p:txBody>
            <a:bodyPr wrap="none" rtlCol="0" anchor="t">
              <a:spAutoFit/>
            </a:bodyPr>
            <a:lstStyle/>
            <a:p>
              <a:pPr algn="l"/>
              <a:r>
                <a:rPr lang="en-US" altLang="zh-CN" sz="3200" dirty="0">
                  <a:solidFill>
                    <a:srgbClr val="0BE5E2"/>
                  </a:solidFill>
                  <a:latin typeface="Times New Roman" panose="02020603050405020304" pitchFamily="18" charset="0"/>
                  <a:ea typeface="Times New Roman" panose="02020603050405020304" pitchFamily="18" charset="0"/>
                  <a:sym typeface="+mn-ea"/>
                </a:rPr>
                <a:t>P</a:t>
              </a:r>
              <a:r>
                <a:rPr lang="en-US" altLang="zh-CN" sz="3200" dirty="0" smtClean="0">
                  <a:solidFill>
                    <a:srgbClr val="0BE5E2"/>
                  </a:solidFill>
                  <a:latin typeface="Times New Roman" panose="02020603050405020304" pitchFamily="18" charset="0"/>
                  <a:ea typeface="Times New Roman" panose="02020603050405020304" pitchFamily="18" charset="0"/>
                  <a:sym typeface="+mn-ea"/>
                </a:rPr>
                <a:t>airwise </a:t>
              </a:r>
              <a:r>
                <a:rPr lang="en-US" altLang="zh-CN" sz="3200" dirty="0">
                  <a:solidFill>
                    <a:srgbClr val="0BE5E2"/>
                  </a:solidFill>
                  <a:latin typeface="Times New Roman" panose="02020603050405020304" pitchFamily="18" charset="0"/>
                  <a:ea typeface="Times New Roman" panose="02020603050405020304" pitchFamily="18" charset="0"/>
                  <a:sym typeface="+mn-ea"/>
                </a:rPr>
                <a:t>l</a:t>
              </a:r>
              <a:r>
                <a:rPr lang="en-US" altLang="zh-CN" sz="3200" dirty="0" smtClean="0">
                  <a:solidFill>
                    <a:srgbClr val="0BE5E2"/>
                  </a:solidFill>
                  <a:latin typeface="Times New Roman" panose="02020603050405020304" pitchFamily="18" charset="0"/>
                  <a:ea typeface="Times New Roman" panose="02020603050405020304" pitchFamily="18" charset="0"/>
                  <a:sym typeface="+mn-ea"/>
                </a:rPr>
                <a:t>oss</a:t>
              </a:r>
              <a:r>
                <a:rPr lang="zh-CN" altLang="en-US" sz="3200" dirty="0" smtClean="0">
                  <a:solidFill>
                    <a:srgbClr val="0BE5E2"/>
                  </a:solidFill>
                  <a:latin typeface="Times New Roman" panose="02020603050405020304" pitchFamily="18" charset="0"/>
                  <a:ea typeface="Times New Roman" panose="02020603050405020304" pitchFamily="18" charset="0"/>
                  <a:sym typeface="+mn-ea"/>
                </a:rPr>
                <a:t>：</a:t>
              </a:r>
              <a:endParaRPr lang="zh-CN" altLang="en-US" sz="3200" dirty="0" smtClean="0">
                <a:solidFill>
                  <a:srgbClr val="0BE5E2"/>
                </a:solidFill>
                <a:latin typeface="Times New Roman" panose="02020603050405020304" pitchFamily="18" charset="0"/>
                <a:ea typeface="Times New Roman" panose="02020603050405020304" pitchFamily="18" charset="0"/>
                <a:sym typeface="+mn-ea"/>
              </a:endParaRPr>
            </a:p>
          </p:txBody>
        </p:sp>
      </p:grpSp>
      <p:sp>
        <p:nvSpPr>
          <p:cNvPr id="4" name="文本框 3"/>
          <p:cNvSpPr txBox="1"/>
          <p:nvPr/>
        </p:nvSpPr>
        <p:spPr>
          <a:xfrm>
            <a:off x="632460" y="415925"/>
            <a:ext cx="718248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Our Model: </a:t>
            </a:r>
            <a:r>
              <a:rPr lang="en-US" altLang="zh-CN" sz="4000">
                <a:solidFill>
                  <a:srgbClr val="F69F4A"/>
                </a:solidFill>
                <a:latin typeface="Times New Roman" panose="02020603050405020304" pitchFamily="18" charset="0"/>
                <a:ea typeface="Times New Roman" panose="02020603050405020304" pitchFamily="18" charset="0"/>
                <a:sym typeface="+mn-ea"/>
              </a:rPr>
              <a:t>Semantic Network</a:t>
            </a:r>
            <a:endParaRPr lang="en-US" altLang="zh-CN" sz="4000" dirty="0" smtClean="0">
              <a:solidFill>
                <a:srgbClr val="F69F4A"/>
              </a:solidFill>
              <a:latin typeface="Times New Roman" panose="02020603050405020304" pitchFamily="18" charset="0"/>
              <a:ea typeface="Times New Roman" panose="02020603050405020304" pitchFamily="18" charset="0"/>
              <a:sym typeface="+mn-ea"/>
            </a:endParaRPr>
          </a:p>
        </p:txBody>
      </p:sp>
      <p:grpSp>
        <p:nvGrpSpPr>
          <p:cNvPr id="18" name="组合 17"/>
          <p:cNvGrpSpPr>
            <a:grpSpLocks noChangeAspect="1"/>
          </p:cNvGrpSpPr>
          <p:nvPr/>
        </p:nvGrpSpPr>
        <p:grpSpPr>
          <a:xfrm>
            <a:off x="2424007" y="1904029"/>
            <a:ext cx="411712" cy="2112016"/>
            <a:chOff x="8438" y="1355"/>
            <a:chExt cx="222" cy="1198"/>
          </a:xfrm>
          <a:noFill/>
        </p:grpSpPr>
        <p:sp>
          <p:nvSpPr>
            <p:cNvPr id="19"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tx1"/>
                </a:solidFill>
                <a:latin typeface="Times New Roman" panose="02020603050405020304" pitchFamily="18" charset="0"/>
                <a:ea typeface="Times New Roman" panose="02020603050405020304" pitchFamily="18" charset="0"/>
              </a:endParaRPr>
            </a:p>
          </p:txBody>
        </p:sp>
        <p:sp>
          <p:nvSpPr>
            <p:cNvPr id="20" name="椭圆 19"/>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5" name="椭圆 24"/>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6" name="椭圆 25"/>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7" name="椭圆 26"/>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8" name="椭圆 27"/>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9" name="椭圆 28"/>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30" name="组合 29"/>
          <p:cNvGrpSpPr>
            <a:grpSpLocks noChangeAspect="1"/>
          </p:cNvGrpSpPr>
          <p:nvPr/>
        </p:nvGrpSpPr>
        <p:grpSpPr>
          <a:xfrm>
            <a:off x="3753273" y="1856029"/>
            <a:ext cx="406375" cy="2208016"/>
            <a:chOff x="5028" y="2637"/>
            <a:chExt cx="222" cy="1198"/>
          </a:xfrm>
        </p:grpSpPr>
        <p:sp>
          <p:nvSpPr>
            <p:cNvPr id="31" name=" 11"/>
            <p:cNvSpPr/>
            <p:nvPr/>
          </p:nvSpPr>
          <p:spPr>
            <a:xfrm rot="16200000">
              <a:off x="4540" y="3125"/>
              <a:ext cx="1198" cy="222"/>
            </a:xfrm>
            <a:prstGeom prst="roundRect">
              <a:avLst>
                <a:gd name="adj" fmla="val 50000"/>
              </a:avLst>
            </a:prstGeom>
            <a:solidFill>
              <a:schemeClr val="bg1"/>
            </a:solidFill>
            <a:ln w="12700">
              <a:solidFill>
                <a:srgbClr val="C64848"/>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tx1"/>
                </a:solidFill>
                <a:latin typeface="Times New Roman" panose="02020603050405020304" pitchFamily="18" charset="0"/>
                <a:ea typeface="Times New Roman" panose="02020603050405020304" pitchFamily="18" charset="0"/>
              </a:endParaRPr>
            </a:p>
          </p:txBody>
        </p:sp>
        <p:grpSp>
          <p:nvGrpSpPr>
            <p:cNvPr id="32" name="组合 31"/>
            <p:cNvGrpSpPr/>
            <p:nvPr/>
          </p:nvGrpSpPr>
          <p:grpSpPr>
            <a:xfrm>
              <a:off x="5112" y="3140"/>
              <a:ext cx="55" cy="216"/>
              <a:chOff x="5711" y="3077"/>
              <a:chExt cx="56" cy="216"/>
            </a:xfrm>
          </p:grpSpPr>
          <p:sp>
            <p:nvSpPr>
              <p:cNvPr id="33" name="椭圆 32"/>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4" name="椭圆 33"/>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5" name="椭圆 34"/>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36" name="组合 35"/>
            <p:cNvGrpSpPr/>
            <p:nvPr/>
          </p:nvGrpSpPr>
          <p:grpSpPr>
            <a:xfrm>
              <a:off x="5066" y="2680"/>
              <a:ext cx="146" cy="324"/>
              <a:chOff x="7783" y="1363"/>
              <a:chExt cx="146" cy="324"/>
            </a:xfrm>
          </p:grpSpPr>
          <p:sp>
            <p:nvSpPr>
              <p:cNvPr id="37" name="椭圆 36"/>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8" name="椭圆 37"/>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39" name="组合 38"/>
            <p:cNvGrpSpPr/>
            <p:nvPr/>
          </p:nvGrpSpPr>
          <p:grpSpPr>
            <a:xfrm>
              <a:off x="5066" y="3465"/>
              <a:ext cx="146" cy="324"/>
              <a:chOff x="7783" y="1363"/>
              <a:chExt cx="146" cy="324"/>
            </a:xfrm>
          </p:grpSpPr>
          <p:sp>
            <p:nvSpPr>
              <p:cNvPr id="40" name="椭圆 39"/>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1" name="椭圆 40"/>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grpSp>
        <p:nvGrpSpPr>
          <p:cNvPr id="42" name="组合 41"/>
          <p:cNvGrpSpPr>
            <a:grpSpLocks noChangeAspect="1"/>
          </p:cNvGrpSpPr>
          <p:nvPr/>
        </p:nvGrpSpPr>
        <p:grpSpPr>
          <a:xfrm>
            <a:off x="5141807" y="1856029"/>
            <a:ext cx="436468" cy="2208016"/>
            <a:chOff x="6818" y="3042"/>
            <a:chExt cx="368" cy="1978"/>
          </a:xfrm>
        </p:grpSpPr>
        <p:sp>
          <p:nvSpPr>
            <p:cNvPr id="43" name="圆角矩形 42"/>
            <p:cNvSpPr/>
            <p:nvPr/>
          </p:nvSpPr>
          <p:spPr>
            <a:xfrm>
              <a:off x="6818" y="3042"/>
              <a:ext cx="369" cy="1979"/>
            </a:xfrm>
            <a:prstGeom prst="roundRect">
              <a:avLst/>
            </a:prstGeom>
            <a:ln>
              <a:solidFill>
                <a:srgbClr val="BE3C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nvGrpSpPr>
            <p:cNvPr id="44" name="组合 43"/>
            <p:cNvGrpSpPr/>
            <p:nvPr/>
          </p:nvGrpSpPr>
          <p:grpSpPr>
            <a:xfrm>
              <a:off x="6861" y="3117"/>
              <a:ext cx="282" cy="502"/>
              <a:chOff x="6861" y="3117"/>
              <a:chExt cx="282" cy="502"/>
            </a:xfrm>
          </p:grpSpPr>
          <p:sp>
            <p:nvSpPr>
              <p:cNvPr id="45" name="圆角矩形 44"/>
              <p:cNvSpPr/>
              <p:nvPr/>
            </p:nvSpPr>
            <p:spPr>
              <a:xfrm>
                <a:off x="6861" y="3117"/>
                <a:ext cx="283" cy="113"/>
              </a:xfrm>
              <a:prstGeom prst="roundRect">
                <a:avLst/>
              </a:prstGeom>
              <a:solidFill>
                <a:srgbClr val="D26481"/>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6" name="圆角矩形 45"/>
              <p:cNvSpPr/>
              <p:nvPr/>
            </p:nvSpPr>
            <p:spPr>
              <a:xfrm>
                <a:off x="6861" y="3312"/>
                <a:ext cx="283" cy="113"/>
              </a:xfrm>
              <a:prstGeom prst="roundRect">
                <a:avLst/>
              </a:prstGeom>
              <a:solidFill>
                <a:srgbClr val="7AB74D"/>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7" name="圆角矩形 46"/>
              <p:cNvSpPr/>
              <p:nvPr/>
            </p:nvSpPr>
            <p:spPr>
              <a:xfrm>
                <a:off x="6861" y="3507"/>
                <a:ext cx="283" cy="113"/>
              </a:xfrm>
              <a:prstGeom prst="roundRect">
                <a:avLst/>
              </a:prstGeom>
              <a:solidFill>
                <a:srgbClr val="EF863F"/>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sp>
          <p:nvSpPr>
            <p:cNvPr id="48" name="椭圆 47"/>
            <p:cNvSpPr/>
            <p:nvPr/>
          </p:nvSpPr>
          <p:spPr>
            <a:xfrm rot="10800000">
              <a:off x="6957" y="3981"/>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9" name="椭圆 48"/>
            <p:cNvSpPr/>
            <p:nvPr/>
          </p:nvSpPr>
          <p:spPr>
            <a:xfrm rot="10800000">
              <a:off x="6957" y="3849"/>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0" name="椭圆 49"/>
            <p:cNvSpPr/>
            <p:nvPr/>
          </p:nvSpPr>
          <p:spPr>
            <a:xfrm rot="10800000">
              <a:off x="6957" y="4113"/>
              <a:ext cx="92" cy="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nvGrpSpPr>
            <p:cNvPr id="51" name="组合 50"/>
            <p:cNvGrpSpPr/>
            <p:nvPr/>
          </p:nvGrpSpPr>
          <p:grpSpPr>
            <a:xfrm>
              <a:off x="6862" y="4440"/>
              <a:ext cx="282" cy="502"/>
              <a:chOff x="6861" y="3117"/>
              <a:chExt cx="282" cy="502"/>
            </a:xfrm>
          </p:grpSpPr>
          <p:sp>
            <p:nvSpPr>
              <p:cNvPr id="52" name="圆角矩形 51"/>
              <p:cNvSpPr/>
              <p:nvPr/>
            </p:nvSpPr>
            <p:spPr>
              <a:xfrm>
                <a:off x="6861" y="3117"/>
                <a:ext cx="283" cy="113"/>
              </a:xfrm>
              <a:prstGeom prst="roundRect">
                <a:avLst/>
              </a:prstGeom>
              <a:solidFill>
                <a:srgbClr val="EF863F"/>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4" name="圆角矩形 53"/>
              <p:cNvSpPr/>
              <p:nvPr/>
            </p:nvSpPr>
            <p:spPr>
              <a:xfrm>
                <a:off x="6861" y="3312"/>
                <a:ext cx="283" cy="113"/>
              </a:xfrm>
              <a:prstGeom prst="roundRect">
                <a:avLst/>
              </a:prstGeom>
              <a:solidFill>
                <a:srgbClr val="D2648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5" name="圆角矩形 54"/>
              <p:cNvSpPr/>
              <p:nvPr/>
            </p:nvSpPr>
            <p:spPr>
              <a:xfrm>
                <a:off x="6861" y="3507"/>
                <a:ext cx="283" cy="113"/>
              </a:xfrm>
              <a:prstGeom prst="roundRect">
                <a:avLst/>
              </a:prstGeom>
              <a:solidFill>
                <a:srgbClr val="7AB74D"/>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grpSp>
        <p:nvGrpSpPr>
          <p:cNvPr id="56" name="组合 55"/>
          <p:cNvGrpSpPr>
            <a:grpSpLocks noChangeAspect="1"/>
          </p:cNvGrpSpPr>
          <p:nvPr/>
        </p:nvGrpSpPr>
        <p:grpSpPr>
          <a:xfrm>
            <a:off x="7415953" y="1856029"/>
            <a:ext cx="358117" cy="2208016"/>
            <a:chOff x="11623" y="4380"/>
            <a:chExt cx="340" cy="2337"/>
          </a:xfrm>
        </p:grpSpPr>
        <p:sp>
          <p:nvSpPr>
            <p:cNvPr id="57" name="矩形 56"/>
            <p:cNvSpPr/>
            <p:nvPr/>
          </p:nvSpPr>
          <p:spPr>
            <a:xfrm>
              <a:off x="11623" y="4380"/>
              <a:ext cx="340" cy="340"/>
            </a:xfrm>
            <a:prstGeom prst="rect">
              <a:avLst/>
            </a:prstGeom>
            <a:solidFill>
              <a:schemeClr val="tx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9" name="矩形 58"/>
            <p:cNvSpPr/>
            <p:nvPr/>
          </p:nvSpPr>
          <p:spPr>
            <a:xfrm>
              <a:off x="11623" y="4705"/>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0" name="矩形 59"/>
            <p:cNvSpPr/>
            <p:nvPr/>
          </p:nvSpPr>
          <p:spPr>
            <a:xfrm>
              <a:off x="11623" y="5046"/>
              <a:ext cx="340" cy="340"/>
            </a:xfrm>
            <a:prstGeom prst="rect">
              <a:avLst/>
            </a:prstGeom>
            <a:solidFill>
              <a:schemeClr val="tx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2" name="矩形 61"/>
            <p:cNvSpPr/>
            <p:nvPr/>
          </p:nvSpPr>
          <p:spPr>
            <a:xfrm>
              <a:off x="11623" y="5371"/>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3" name="矩形 62"/>
            <p:cNvSpPr/>
            <p:nvPr/>
          </p:nvSpPr>
          <p:spPr>
            <a:xfrm>
              <a:off x="11623" y="5711"/>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4" name="矩形 63"/>
            <p:cNvSpPr/>
            <p:nvPr/>
          </p:nvSpPr>
          <p:spPr>
            <a:xfrm>
              <a:off x="11623" y="6036"/>
              <a:ext cx="340" cy="340"/>
            </a:xfrm>
            <a:prstGeom prst="rect">
              <a:avLst/>
            </a:prstGeom>
            <a:solidFill>
              <a:schemeClr val="tx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5" name="矩形 64"/>
            <p:cNvSpPr/>
            <p:nvPr/>
          </p:nvSpPr>
          <p:spPr>
            <a:xfrm>
              <a:off x="11623" y="6377"/>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cxnSp>
        <p:nvCxnSpPr>
          <p:cNvPr id="66" name="直接箭头连接符 65"/>
          <p:cNvCxnSpPr/>
          <p:nvPr/>
        </p:nvCxnSpPr>
        <p:spPr>
          <a:xfrm>
            <a:off x="2860887" y="2955804"/>
            <a:ext cx="816007"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rot="16200000" flipV="1">
            <a:off x="486429" y="2308313"/>
            <a:ext cx="2054874" cy="1359695"/>
            <a:chOff x="3761" y="4693"/>
            <a:chExt cx="1899" cy="1497"/>
          </a:xfrm>
        </p:grpSpPr>
        <p:grpSp>
          <p:nvGrpSpPr>
            <p:cNvPr id="68" name="组合 67"/>
            <p:cNvGrpSpPr/>
            <p:nvPr/>
          </p:nvGrpSpPr>
          <p:grpSpPr>
            <a:xfrm rot="10800000" flipV="1">
              <a:off x="3761" y="4693"/>
              <a:ext cx="1899" cy="1497"/>
              <a:chOff x="988" y="8493"/>
              <a:chExt cx="2265" cy="1750"/>
            </a:xfrm>
          </p:grpSpPr>
          <p:sp>
            <p:nvSpPr>
              <p:cNvPr id="69" name="文本框 68"/>
              <p:cNvSpPr txBox="1"/>
              <p:nvPr/>
            </p:nvSpPr>
            <p:spPr>
              <a:xfrm rot="10800000" flipH="1">
                <a:off x="988" y="8952"/>
                <a:ext cx="2265" cy="1291"/>
              </a:xfrm>
              <a:prstGeom prst="rect">
                <a:avLst/>
              </a:prstGeom>
              <a:noFill/>
            </p:spPr>
            <p:txBody>
              <a:bodyPr vert="eaVert" wrap="square" rtlCol="0">
                <a:spAutoFit/>
              </a:bodyPr>
              <a:lstStyle/>
              <a:p>
                <a:pPr algn="r">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1265" b="1" dirty="0" smtClean="0">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race</a:t>
                </a:r>
                <a:endParaRPr lang="en-US" altLang="zh-CN" sz="1175" b="1" dirty="0" err="1" smtClean="0">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waterfall</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p:txBody>
          </p:sp>
          <p:sp>
            <p:nvSpPr>
              <p:cNvPr id="71" name="文本框 70"/>
              <p:cNvSpPr txBox="1"/>
              <p:nvPr/>
            </p:nvSpPr>
            <p:spPr>
              <a:xfrm>
                <a:off x="996" y="8493"/>
                <a:ext cx="2163" cy="414"/>
              </a:xfrm>
              <a:prstGeom prst="rect">
                <a:avLst/>
              </a:prstGeom>
              <a:noFill/>
            </p:spPr>
            <p:txBody>
              <a:bodyPr wrap="square" rtlCol="0">
                <a:spAutoFit/>
              </a:bodyPr>
              <a:lstStyle/>
              <a:p>
                <a:pPr algn="dist">
                  <a:lnSpc>
                    <a:spcPct val="80000"/>
                  </a:lnSpc>
                </a:pPr>
                <a:r>
                  <a:rPr lang="en-US" altLang="zh-CN" sz="1865" b="1">
                    <a:solidFill>
                      <a:schemeClr val="bg1"/>
                    </a:solidFill>
                    <a:latin typeface="Times New Roman" panose="02020603050405020304" pitchFamily="18" charset="0"/>
                    <a:ea typeface="Times New Roman" panose="02020603050405020304" pitchFamily="18" charset="0"/>
                  </a:rPr>
                  <a:t>10001100 </a:t>
                </a:r>
                <a:endParaRPr lang="en-US" altLang="zh-CN" sz="1865" b="1">
                  <a:solidFill>
                    <a:schemeClr val="bg1"/>
                  </a:solidFill>
                  <a:latin typeface="Times New Roman" panose="02020603050405020304" pitchFamily="18" charset="0"/>
                  <a:ea typeface="Times New Roman" panose="02020603050405020304" pitchFamily="18" charset="0"/>
                </a:endParaRPr>
              </a:p>
            </p:txBody>
          </p:sp>
        </p:grpSp>
        <p:cxnSp>
          <p:nvCxnSpPr>
            <p:cNvPr id="72" name="直接连接符 71"/>
            <p:cNvCxnSpPr/>
            <p:nvPr/>
          </p:nvCxnSpPr>
          <p:spPr>
            <a:xfrm>
              <a:off x="3936" y="5056"/>
              <a:ext cx="1597"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a:grpSpLocks noChangeAspect="1"/>
          </p:cNvGrpSpPr>
          <p:nvPr/>
        </p:nvGrpSpPr>
        <p:grpSpPr>
          <a:xfrm>
            <a:off x="9337887" y="1904029"/>
            <a:ext cx="380163" cy="2112016"/>
            <a:chOff x="8438" y="1355"/>
            <a:chExt cx="222" cy="1198"/>
          </a:xfrm>
          <a:noFill/>
        </p:grpSpPr>
        <p:sp>
          <p:nvSpPr>
            <p:cNvPr id="74"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tx1"/>
                </a:solidFill>
                <a:latin typeface="Times New Roman" panose="02020603050405020304" pitchFamily="18" charset="0"/>
                <a:ea typeface="Times New Roman" panose="02020603050405020304" pitchFamily="18" charset="0"/>
              </a:endParaRPr>
            </a:p>
          </p:txBody>
        </p:sp>
        <p:sp>
          <p:nvSpPr>
            <p:cNvPr id="75" name="椭圆 74"/>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6" name="椭圆 75"/>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7" name="椭圆 76"/>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8" name="椭圆 77"/>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9" name="椭圆 78"/>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80" name="椭圆 79"/>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81" name="组合 80"/>
          <p:cNvGrpSpPr/>
          <p:nvPr/>
        </p:nvGrpSpPr>
        <p:grpSpPr>
          <a:xfrm>
            <a:off x="9964420" y="1933031"/>
            <a:ext cx="1361440" cy="2054860"/>
            <a:chOff x="13251" y="3322"/>
            <a:chExt cx="1608" cy="2427"/>
          </a:xfrm>
        </p:grpSpPr>
        <p:sp>
          <p:nvSpPr>
            <p:cNvPr id="82" name="文本框 81"/>
            <p:cNvSpPr txBox="1"/>
            <p:nvPr/>
          </p:nvSpPr>
          <p:spPr>
            <a:xfrm rot="16200000" flipH="1">
              <a:off x="13053" y="3943"/>
              <a:ext cx="2427" cy="1185"/>
            </a:xfrm>
            <a:prstGeom prst="rect">
              <a:avLst/>
            </a:prstGeom>
            <a:noFill/>
          </p:spPr>
          <p:txBody>
            <a:bodyPr vert="eaVert" wrap="square" rtlCol="0">
              <a:spAutoFit/>
            </a:bodyPr>
            <a:lstStyle/>
            <a:p>
              <a:pPr algn="l">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1265" b="1" dirty="0" smtClean="0">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race</a:t>
              </a:r>
              <a:endParaRPr lang="en-US" altLang="zh-CN" sz="1175" b="1" dirty="0" err="1" smtClean="0">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waterfall</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p:txBody>
        </p:sp>
        <p:sp>
          <p:nvSpPr>
            <p:cNvPr id="83" name="文本框 82"/>
            <p:cNvSpPr txBox="1"/>
            <p:nvPr/>
          </p:nvSpPr>
          <p:spPr>
            <a:xfrm rot="5400000">
              <a:off x="12280" y="4314"/>
              <a:ext cx="2321" cy="380"/>
            </a:xfrm>
            <a:prstGeom prst="rect">
              <a:avLst/>
            </a:prstGeom>
            <a:noFill/>
          </p:spPr>
          <p:txBody>
            <a:bodyPr wrap="square" rtlCol="0">
              <a:spAutoFit/>
            </a:bodyPr>
            <a:lstStyle/>
            <a:p>
              <a:pPr algn="dist">
                <a:lnSpc>
                  <a:spcPct val="80000"/>
                </a:lnSpc>
              </a:pPr>
              <a:r>
                <a:rPr lang="en-US" altLang="zh-CN" sz="1865" b="1">
                  <a:solidFill>
                    <a:schemeClr val="bg1"/>
                  </a:solidFill>
                  <a:latin typeface="Times New Roman" panose="02020603050405020304" pitchFamily="18" charset="0"/>
                  <a:ea typeface="Times New Roman" panose="02020603050405020304" pitchFamily="18" charset="0"/>
                </a:rPr>
                <a:t>10001100 </a:t>
              </a:r>
              <a:endParaRPr lang="en-US" altLang="zh-CN" sz="1865" b="1">
                <a:solidFill>
                  <a:schemeClr val="bg1"/>
                </a:solidFill>
                <a:latin typeface="Times New Roman" panose="02020603050405020304" pitchFamily="18" charset="0"/>
                <a:ea typeface="Times New Roman" panose="02020603050405020304" pitchFamily="18" charset="0"/>
              </a:endParaRPr>
            </a:p>
          </p:txBody>
        </p:sp>
        <p:cxnSp>
          <p:nvCxnSpPr>
            <p:cNvPr id="84" name="直接连接符 83"/>
            <p:cNvCxnSpPr/>
            <p:nvPr/>
          </p:nvCxnSpPr>
          <p:spPr>
            <a:xfrm rot="16200000" flipV="1">
              <a:off x="12623" y="4538"/>
              <a:ext cx="2041"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sp>
        <p:nvSpPr>
          <p:cNvPr id="85" name="文本框 84"/>
          <p:cNvSpPr txBox="1"/>
          <p:nvPr/>
        </p:nvSpPr>
        <p:spPr>
          <a:xfrm>
            <a:off x="2276687" y="4140200"/>
            <a:ext cx="671195"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input</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86" name="文本框 85"/>
          <p:cNvSpPr txBox="1"/>
          <p:nvPr/>
        </p:nvSpPr>
        <p:spPr>
          <a:xfrm>
            <a:off x="3727873" y="4140200"/>
            <a:ext cx="486410"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fc1</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87" name="文本框 86"/>
          <p:cNvSpPr txBox="1"/>
          <p:nvPr/>
        </p:nvSpPr>
        <p:spPr>
          <a:xfrm>
            <a:off x="4753187" y="4140200"/>
            <a:ext cx="1601470"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Semantic layer</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88" name="文本框 87"/>
          <p:cNvSpPr txBox="1"/>
          <p:nvPr/>
        </p:nvSpPr>
        <p:spPr>
          <a:xfrm>
            <a:off x="6923193" y="4140200"/>
            <a:ext cx="1205865"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Hash layer</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129" name="文本框 128"/>
          <p:cNvSpPr txBox="1"/>
          <p:nvPr/>
        </p:nvSpPr>
        <p:spPr>
          <a:xfrm>
            <a:off x="9115213" y="4140200"/>
            <a:ext cx="789940"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output</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cxnSp>
        <p:nvCxnSpPr>
          <p:cNvPr id="130" name="直接箭头连接符 129"/>
          <p:cNvCxnSpPr/>
          <p:nvPr/>
        </p:nvCxnSpPr>
        <p:spPr>
          <a:xfrm>
            <a:off x="4283287" y="2955804"/>
            <a:ext cx="816007"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5716693" y="2955804"/>
            <a:ext cx="1536011"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a:off x="7890933" y="2955804"/>
            <a:ext cx="1392011"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7662333" y="1319107"/>
            <a:ext cx="1727955" cy="1027007"/>
            <a:chOff x="9407" y="3721"/>
            <a:chExt cx="1816" cy="906"/>
          </a:xfrm>
        </p:grpSpPr>
        <p:sp>
          <p:nvSpPr>
            <p:cNvPr id="134" name="弧形 133"/>
            <p:cNvSpPr>
              <a:spLocks noChangeAspect="1"/>
            </p:cNvSpPr>
            <p:nvPr/>
          </p:nvSpPr>
          <p:spPr>
            <a:xfrm rot="18060000">
              <a:off x="9407" y="3721"/>
              <a:ext cx="839" cy="839"/>
            </a:xfrm>
            <a:prstGeom prst="arc">
              <a:avLst>
                <a:gd name="adj1" fmla="val 14060632"/>
                <a:gd name="adj2" fmla="val 796992"/>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35" name="弧形 134"/>
            <p:cNvSpPr>
              <a:spLocks noChangeAspect="1"/>
            </p:cNvSpPr>
            <p:nvPr/>
          </p:nvSpPr>
          <p:spPr>
            <a:xfrm rot="21120000">
              <a:off x="9407" y="3788"/>
              <a:ext cx="839" cy="839"/>
            </a:xfrm>
            <a:prstGeom prst="arc">
              <a:avLst>
                <a:gd name="adj1" fmla="val 264103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36" name="文本框 135"/>
            <p:cNvSpPr txBox="1"/>
            <p:nvPr/>
          </p:nvSpPr>
          <p:spPr>
            <a:xfrm>
              <a:off x="9604" y="3876"/>
              <a:ext cx="1619" cy="601"/>
            </a:xfrm>
            <a:prstGeom prst="rect">
              <a:avLst/>
            </a:prstGeom>
            <a:noFill/>
          </p:spPr>
          <p:txBody>
            <a:bodyPr wrap="square" rtlCol="0">
              <a:spAutoFit/>
            </a:bodyPr>
            <a:lstStyle/>
            <a:p>
              <a:pPr algn="ctr">
                <a:lnSpc>
                  <a:spcPct val="80000"/>
                </a:lnSpc>
              </a:pPr>
              <a:r>
                <a:rPr lang="en-US" altLang="zh-CN" sz="2400" b="1">
                  <a:solidFill>
                    <a:schemeClr val="bg1"/>
                  </a:solidFill>
                  <a:latin typeface="Times New Roman" panose="02020603050405020304" pitchFamily="18" charset="0"/>
                  <a:ea typeface="Times New Roman" panose="02020603050405020304" pitchFamily="18" charset="0"/>
                </a:rPr>
                <a:t>Pairwise </a:t>
              </a:r>
              <a:endParaRPr lang="en-US" altLang="zh-CN" sz="2400" b="1">
                <a:solidFill>
                  <a:schemeClr val="bg1"/>
                </a:solidFill>
                <a:latin typeface="Times New Roman" panose="02020603050405020304" pitchFamily="18" charset="0"/>
                <a:ea typeface="Times New Roman" panose="02020603050405020304" pitchFamily="18" charset="0"/>
              </a:endParaRPr>
            </a:p>
            <a:p>
              <a:pPr algn="ctr">
                <a:lnSpc>
                  <a:spcPct val="80000"/>
                </a:lnSpc>
              </a:pPr>
              <a:r>
                <a:rPr lang="en-US" altLang="zh-CN" sz="2400" b="1">
                  <a:solidFill>
                    <a:schemeClr val="bg1"/>
                  </a:solidFill>
                  <a:latin typeface="Times New Roman" panose="02020603050405020304" pitchFamily="18" charset="0"/>
                  <a:ea typeface="Times New Roman" panose="02020603050405020304" pitchFamily="18" charset="0"/>
                </a:rPr>
                <a:t>Loss</a:t>
              </a:r>
              <a:endParaRPr lang="en-US" altLang="zh-CN" sz="2400" b="1">
                <a:solidFill>
                  <a:schemeClr val="bg1"/>
                </a:solidFill>
                <a:latin typeface="Times New Roman" panose="02020603050405020304" pitchFamily="18" charset="0"/>
                <a:ea typeface="Times New Roman" panose="02020603050405020304" pitchFamily="18" charset="0"/>
              </a:endParaRPr>
            </a:p>
          </p:txBody>
        </p:sp>
      </p:grpSp>
      <p:grpSp>
        <p:nvGrpSpPr>
          <p:cNvPr id="137" name="组合 136"/>
          <p:cNvGrpSpPr/>
          <p:nvPr/>
        </p:nvGrpSpPr>
        <p:grpSpPr>
          <a:xfrm>
            <a:off x="5392420" y="1319107"/>
            <a:ext cx="1727955" cy="1027007"/>
            <a:chOff x="9407" y="3721"/>
            <a:chExt cx="1816" cy="906"/>
          </a:xfrm>
        </p:grpSpPr>
        <p:sp>
          <p:nvSpPr>
            <p:cNvPr id="139" name="弧形 138"/>
            <p:cNvSpPr>
              <a:spLocks noChangeAspect="1"/>
            </p:cNvSpPr>
            <p:nvPr/>
          </p:nvSpPr>
          <p:spPr>
            <a:xfrm rot="18060000">
              <a:off x="9407" y="3721"/>
              <a:ext cx="839" cy="839"/>
            </a:xfrm>
            <a:prstGeom prst="arc">
              <a:avLst>
                <a:gd name="adj1" fmla="val 14060632"/>
                <a:gd name="adj2" fmla="val 796992"/>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40" name="弧形 139"/>
            <p:cNvSpPr>
              <a:spLocks noChangeAspect="1"/>
            </p:cNvSpPr>
            <p:nvPr/>
          </p:nvSpPr>
          <p:spPr>
            <a:xfrm rot="21120000">
              <a:off x="9407" y="3788"/>
              <a:ext cx="839" cy="839"/>
            </a:xfrm>
            <a:prstGeom prst="arc">
              <a:avLst>
                <a:gd name="adj1" fmla="val 264103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41" name="文本框 140"/>
            <p:cNvSpPr txBox="1"/>
            <p:nvPr/>
          </p:nvSpPr>
          <p:spPr>
            <a:xfrm>
              <a:off x="9604" y="3876"/>
              <a:ext cx="1619" cy="601"/>
            </a:xfrm>
            <a:prstGeom prst="rect">
              <a:avLst/>
            </a:prstGeom>
            <a:noFill/>
          </p:spPr>
          <p:txBody>
            <a:bodyPr wrap="square" rtlCol="0">
              <a:spAutoFit/>
            </a:bodyPr>
            <a:lstStyle/>
            <a:p>
              <a:pPr algn="ctr">
                <a:lnSpc>
                  <a:spcPct val="80000"/>
                </a:lnSpc>
              </a:pPr>
              <a:r>
                <a:rPr lang="en-US" altLang="zh-CN" sz="2400" b="1">
                  <a:solidFill>
                    <a:schemeClr val="bg1"/>
                  </a:solidFill>
                  <a:latin typeface="Times New Roman" panose="02020603050405020304" pitchFamily="18" charset="0"/>
                  <a:ea typeface="Times New Roman" panose="02020603050405020304" pitchFamily="18" charset="0"/>
                </a:rPr>
                <a:t>Pairwise </a:t>
              </a:r>
              <a:endParaRPr lang="en-US" altLang="zh-CN" sz="2400" b="1">
                <a:solidFill>
                  <a:schemeClr val="bg1"/>
                </a:solidFill>
                <a:latin typeface="Times New Roman" panose="02020603050405020304" pitchFamily="18" charset="0"/>
                <a:ea typeface="Times New Roman" panose="02020603050405020304" pitchFamily="18" charset="0"/>
              </a:endParaRPr>
            </a:p>
            <a:p>
              <a:pPr algn="ctr">
                <a:lnSpc>
                  <a:spcPct val="80000"/>
                </a:lnSpc>
              </a:pPr>
              <a:r>
                <a:rPr lang="en-US" altLang="zh-CN" sz="2400" b="1">
                  <a:solidFill>
                    <a:schemeClr val="bg1"/>
                  </a:solidFill>
                  <a:latin typeface="Times New Roman" panose="02020603050405020304" pitchFamily="18" charset="0"/>
                  <a:ea typeface="Times New Roman" panose="02020603050405020304" pitchFamily="18" charset="0"/>
                </a:rPr>
                <a:t>Loss</a:t>
              </a:r>
              <a:endParaRPr lang="en-US" altLang="zh-CN" sz="2400" b="1">
                <a:solidFill>
                  <a:schemeClr val="bg1"/>
                </a:solidFill>
                <a:latin typeface="Times New Roman" panose="02020603050405020304" pitchFamily="18" charset="0"/>
                <a:ea typeface="Times New Roman" panose="02020603050405020304" pitchFamily="18"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56"/>
                                        </p:tgtEl>
                                        <p:attrNameLst>
                                          <p:attrName>r</p:attrName>
                                        </p:attrNameLst>
                                      </p:cBhvr>
                                    </p:animRot>
                                    <p:animRot by="-240000">
                                      <p:cBhvr>
                                        <p:cTn id="7" dur="200" fill="hold">
                                          <p:stCondLst>
                                            <p:cond delay="200"/>
                                          </p:stCondLst>
                                        </p:cTn>
                                        <p:tgtEl>
                                          <p:spTgt spid="56"/>
                                        </p:tgtEl>
                                        <p:attrNameLst>
                                          <p:attrName>r</p:attrName>
                                        </p:attrNameLst>
                                      </p:cBhvr>
                                    </p:animRot>
                                    <p:animRot by="240000">
                                      <p:cBhvr>
                                        <p:cTn id="8" dur="200" fill="hold">
                                          <p:stCondLst>
                                            <p:cond delay="400"/>
                                          </p:stCondLst>
                                        </p:cTn>
                                        <p:tgtEl>
                                          <p:spTgt spid="56"/>
                                        </p:tgtEl>
                                        <p:attrNameLst>
                                          <p:attrName>r</p:attrName>
                                        </p:attrNameLst>
                                      </p:cBhvr>
                                    </p:animRot>
                                    <p:animRot by="-240000">
                                      <p:cBhvr>
                                        <p:cTn id="9" dur="200" fill="hold">
                                          <p:stCondLst>
                                            <p:cond delay="600"/>
                                          </p:stCondLst>
                                        </p:cTn>
                                        <p:tgtEl>
                                          <p:spTgt spid="56"/>
                                        </p:tgtEl>
                                        <p:attrNameLst>
                                          <p:attrName>r</p:attrName>
                                        </p:attrNameLst>
                                      </p:cBhvr>
                                    </p:animRot>
                                    <p:animRot by="120000">
                                      <p:cBhvr>
                                        <p:cTn id="10" dur="200" fill="hold">
                                          <p:stCondLst>
                                            <p:cond delay="800"/>
                                          </p:stCondLst>
                                        </p:cTn>
                                        <p:tgtEl>
                                          <p:spTgt spid="56"/>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133"/>
                                        </p:tgtEl>
                                        <p:attrNameLst>
                                          <p:attrName>style.visibility</p:attrName>
                                        </p:attrNameLst>
                                      </p:cBhvr>
                                      <p:to>
                                        <p:strVal val="visible"/>
                                      </p:to>
                                    </p:set>
                                    <p:animEffect transition="in" filter="wipe(down)">
                                      <p:cBhvr>
                                        <p:cTn id="18" dur="500"/>
                                        <p:tgtEl>
                                          <p:spTgt spid="133"/>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4" name="文本框 3"/>
          <p:cNvSpPr txBox="1"/>
          <p:nvPr/>
        </p:nvSpPr>
        <p:spPr>
          <a:xfrm>
            <a:off x="632460" y="415925"/>
            <a:ext cx="718248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Our Model: </a:t>
            </a:r>
            <a:r>
              <a:rPr lang="en-US" altLang="zh-CN" sz="4000">
                <a:solidFill>
                  <a:srgbClr val="F69F4A"/>
                </a:solidFill>
                <a:latin typeface="Times New Roman" panose="02020603050405020304" pitchFamily="18" charset="0"/>
                <a:ea typeface="Times New Roman" panose="02020603050405020304" pitchFamily="18" charset="0"/>
                <a:sym typeface="+mn-ea"/>
              </a:rPr>
              <a:t>Semantic Network</a:t>
            </a:r>
            <a:endParaRPr lang="en-US" altLang="zh-CN" sz="4000" dirty="0" smtClean="0">
              <a:solidFill>
                <a:srgbClr val="F69F4A"/>
              </a:solidFill>
              <a:latin typeface="Times New Roman" panose="02020603050405020304" pitchFamily="18" charset="0"/>
              <a:ea typeface="Times New Roman" panose="02020603050405020304" pitchFamily="18" charset="0"/>
              <a:sym typeface="+mn-ea"/>
            </a:endParaRPr>
          </a:p>
        </p:txBody>
      </p:sp>
      <p:grpSp>
        <p:nvGrpSpPr>
          <p:cNvPr id="18" name="组合 17"/>
          <p:cNvGrpSpPr>
            <a:grpSpLocks noChangeAspect="1"/>
          </p:cNvGrpSpPr>
          <p:nvPr/>
        </p:nvGrpSpPr>
        <p:grpSpPr>
          <a:xfrm>
            <a:off x="2424007" y="1904029"/>
            <a:ext cx="411712" cy="2112016"/>
            <a:chOff x="8438" y="1355"/>
            <a:chExt cx="222" cy="1198"/>
          </a:xfrm>
          <a:noFill/>
        </p:grpSpPr>
        <p:sp>
          <p:nvSpPr>
            <p:cNvPr id="19"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tx1"/>
                </a:solidFill>
                <a:latin typeface="Times New Roman" panose="02020603050405020304" pitchFamily="18" charset="0"/>
                <a:ea typeface="Times New Roman" panose="02020603050405020304" pitchFamily="18" charset="0"/>
              </a:endParaRPr>
            </a:p>
          </p:txBody>
        </p:sp>
        <p:sp>
          <p:nvSpPr>
            <p:cNvPr id="20" name="椭圆 19"/>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5" name="椭圆 24"/>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6" name="椭圆 25"/>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7" name="椭圆 26"/>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8" name="椭圆 27"/>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29" name="椭圆 28"/>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30" name="组合 29"/>
          <p:cNvGrpSpPr>
            <a:grpSpLocks noChangeAspect="1"/>
          </p:cNvGrpSpPr>
          <p:nvPr/>
        </p:nvGrpSpPr>
        <p:grpSpPr>
          <a:xfrm>
            <a:off x="3753273" y="1856029"/>
            <a:ext cx="406375" cy="2208016"/>
            <a:chOff x="5028" y="2637"/>
            <a:chExt cx="222" cy="1198"/>
          </a:xfrm>
        </p:grpSpPr>
        <p:sp>
          <p:nvSpPr>
            <p:cNvPr id="31" name=" 11"/>
            <p:cNvSpPr/>
            <p:nvPr/>
          </p:nvSpPr>
          <p:spPr>
            <a:xfrm rot="16200000">
              <a:off x="4540" y="3125"/>
              <a:ext cx="1198" cy="222"/>
            </a:xfrm>
            <a:prstGeom prst="roundRect">
              <a:avLst>
                <a:gd name="adj" fmla="val 50000"/>
              </a:avLst>
            </a:prstGeom>
            <a:solidFill>
              <a:schemeClr val="bg1"/>
            </a:solidFill>
            <a:ln w="12700">
              <a:solidFill>
                <a:srgbClr val="C64848"/>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tx1"/>
                </a:solidFill>
                <a:latin typeface="Times New Roman" panose="02020603050405020304" pitchFamily="18" charset="0"/>
                <a:ea typeface="Times New Roman" panose="02020603050405020304" pitchFamily="18" charset="0"/>
              </a:endParaRPr>
            </a:p>
          </p:txBody>
        </p:sp>
        <p:grpSp>
          <p:nvGrpSpPr>
            <p:cNvPr id="32" name="组合 31"/>
            <p:cNvGrpSpPr/>
            <p:nvPr/>
          </p:nvGrpSpPr>
          <p:grpSpPr>
            <a:xfrm>
              <a:off x="5112" y="3140"/>
              <a:ext cx="55" cy="216"/>
              <a:chOff x="5711" y="3077"/>
              <a:chExt cx="56" cy="216"/>
            </a:xfrm>
          </p:grpSpPr>
          <p:sp>
            <p:nvSpPr>
              <p:cNvPr id="33" name="椭圆 32"/>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4" name="椭圆 33"/>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5" name="椭圆 34"/>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36" name="组合 35"/>
            <p:cNvGrpSpPr/>
            <p:nvPr/>
          </p:nvGrpSpPr>
          <p:grpSpPr>
            <a:xfrm>
              <a:off x="5066" y="2680"/>
              <a:ext cx="146" cy="324"/>
              <a:chOff x="7783" y="1363"/>
              <a:chExt cx="146" cy="324"/>
            </a:xfrm>
          </p:grpSpPr>
          <p:sp>
            <p:nvSpPr>
              <p:cNvPr id="37" name="椭圆 36"/>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8" name="椭圆 37"/>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39" name="组合 38"/>
            <p:cNvGrpSpPr/>
            <p:nvPr/>
          </p:nvGrpSpPr>
          <p:grpSpPr>
            <a:xfrm>
              <a:off x="5066" y="3465"/>
              <a:ext cx="146" cy="324"/>
              <a:chOff x="7783" y="1363"/>
              <a:chExt cx="146" cy="324"/>
            </a:xfrm>
          </p:grpSpPr>
          <p:sp>
            <p:nvSpPr>
              <p:cNvPr id="40" name="椭圆 39"/>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1" name="椭圆 40"/>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grpSp>
        <p:nvGrpSpPr>
          <p:cNvPr id="42" name="组合 41"/>
          <p:cNvGrpSpPr>
            <a:grpSpLocks noChangeAspect="1"/>
          </p:cNvGrpSpPr>
          <p:nvPr/>
        </p:nvGrpSpPr>
        <p:grpSpPr>
          <a:xfrm>
            <a:off x="5141807" y="1856029"/>
            <a:ext cx="436468" cy="2208016"/>
            <a:chOff x="6818" y="3042"/>
            <a:chExt cx="368" cy="1978"/>
          </a:xfrm>
        </p:grpSpPr>
        <p:sp>
          <p:nvSpPr>
            <p:cNvPr id="43" name="圆角矩形 42"/>
            <p:cNvSpPr/>
            <p:nvPr/>
          </p:nvSpPr>
          <p:spPr>
            <a:xfrm>
              <a:off x="6818" y="3042"/>
              <a:ext cx="369" cy="1979"/>
            </a:xfrm>
            <a:prstGeom prst="roundRect">
              <a:avLst/>
            </a:prstGeom>
            <a:ln>
              <a:solidFill>
                <a:srgbClr val="BE3C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nvGrpSpPr>
            <p:cNvPr id="44" name="组合 43"/>
            <p:cNvGrpSpPr/>
            <p:nvPr/>
          </p:nvGrpSpPr>
          <p:grpSpPr>
            <a:xfrm>
              <a:off x="6861" y="3117"/>
              <a:ext cx="282" cy="502"/>
              <a:chOff x="6861" y="3117"/>
              <a:chExt cx="282" cy="502"/>
            </a:xfrm>
          </p:grpSpPr>
          <p:sp>
            <p:nvSpPr>
              <p:cNvPr id="45" name="圆角矩形 44"/>
              <p:cNvSpPr/>
              <p:nvPr/>
            </p:nvSpPr>
            <p:spPr>
              <a:xfrm>
                <a:off x="6861" y="3117"/>
                <a:ext cx="283" cy="113"/>
              </a:xfrm>
              <a:prstGeom prst="roundRect">
                <a:avLst/>
              </a:prstGeom>
              <a:solidFill>
                <a:srgbClr val="D26481"/>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6" name="圆角矩形 45"/>
              <p:cNvSpPr/>
              <p:nvPr/>
            </p:nvSpPr>
            <p:spPr>
              <a:xfrm>
                <a:off x="6861" y="3312"/>
                <a:ext cx="283" cy="113"/>
              </a:xfrm>
              <a:prstGeom prst="roundRect">
                <a:avLst/>
              </a:prstGeom>
              <a:solidFill>
                <a:srgbClr val="7AB74D"/>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7" name="圆角矩形 46"/>
              <p:cNvSpPr/>
              <p:nvPr/>
            </p:nvSpPr>
            <p:spPr>
              <a:xfrm>
                <a:off x="6861" y="3507"/>
                <a:ext cx="283" cy="113"/>
              </a:xfrm>
              <a:prstGeom prst="roundRect">
                <a:avLst/>
              </a:prstGeom>
              <a:solidFill>
                <a:srgbClr val="EF863F"/>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sp>
          <p:nvSpPr>
            <p:cNvPr id="48" name="椭圆 47"/>
            <p:cNvSpPr/>
            <p:nvPr/>
          </p:nvSpPr>
          <p:spPr>
            <a:xfrm rot="10800000">
              <a:off x="6957" y="3981"/>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49" name="椭圆 48"/>
            <p:cNvSpPr/>
            <p:nvPr/>
          </p:nvSpPr>
          <p:spPr>
            <a:xfrm rot="10800000">
              <a:off x="6957" y="3849"/>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0" name="椭圆 49"/>
            <p:cNvSpPr/>
            <p:nvPr/>
          </p:nvSpPr>
          <p:spPr>
            <a:xfrm rot="10800000">
              <a:off x="6957" y="4113"/>
              <a:ext cx="92" cy="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nvGrpSpPr>
            <p:cNvPr id="51" name="组合 50"/>
            <p:cNvGrpSpPr/>
            <p:nvPr/>
          </p:nvGrpSpPr>
          <p:grpSpPr>
            <a:xfrm>
              <a:off x="6862" y="4440"/>
              <a:ext cx="282" cy="502"/>
              <a:chOff x="6861" y="3117"/>
              <a:chExt cx="282" cy="502"/>
            </a:xfrm>
          </p:grpSpPr>
          <p:sp>
            <p:nvSpPr>
              <p:cNvPr id="52" name="圆角矩形 51"/>
              <p:cNvSpPr/>
              <p:nvPr/>
            </p:nvSpPr>
            <p:spPr>
              <a:xfrm>
                <a:off x="6861" y="3117"/>
                <a:ext cx="283" cy="113"/>
              </a:xfrm>
              <a:prstGeom prst="roundRect">
                <a:avLst/>
              </a:prstGeom>
              <a:solidFill>
                <a:srgbClr val="EF863F"/>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4" name="圆角矩形 53"/>
              <p:cNvSpPr/>
              <p:nvPr/>
            </p:nvSpPr>
            <p:spPr>
              <a:xfrm>
                <a:off x="6861" y="3312"/>
                <a:ext cx="283" cy="113"/>
              </a:xfrm>
              <a:prstGeom prst="roundRect">
                <a:avLst/>
              </a:prstGeom>
              <a:solidFill>
                <a:srgbClr val="D2648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5" name="圆角矩形 54"/>
              <p:cNvSpPr/>
              <p:nvPr/>
            </p:nvSpPr>
            <p:spPr>
              <a:xfrm>
                <a:off x="6861" y="3507"/>
                <a:ext cx="283" cy="113"/>
              </a:xfrm>
              <a:prstGeom prst="roundRect">
                <a:avLst/>
              </a:prstGeom>
              <a:solidFill>
                <a:srgbClr val="7AB74D"/>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grpSp>
        <p:nvGrpSpPr>
          <p:cNvPr id="56" name="组合 55"/>
          <p:cNvGrpSpPr>
            <a:grpSpLocks noChangeAspect="1"/>
          </p:cNvGrpSpPr>
          <p:nvPr/>
        </p:nvGrpSpPr>
        <p:grpSpPr>
          <a:xfrm>
            <a:off x="7415953" y="1856029"/>
            <a:ext cx="358117" cy="2208016"/>
            <a:chOff x="11623" y="4380"/>
            <a:chExt cx="340" cy="2337"/>
          </a:xfrm>
        </p:grpSpPr>
        <p:sp>
          <p:nvSpPr>
            <p:cNvPr id="57" name="矩形 56"/>
            <p:cNvSpPr/>
            <p:nvPr/>
          </p:nvSpPr>
          <p:spPr>
            <a:xfrm>
              <a:off x="11623" y="4380"/>
              <a:ext cx="340" cy="340"/>
            </a:xfrm>
            <a:prstGeom prst="rect">
              <a:avLst/>
            </a:prstGeom>
            <a:solidFill>
              <a:schemeClr val="tx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9" name="矩形 58"/>
            <p:cNvSpPr/>
            <p:nvPr/>
          </p:nvSpPr>
          <p:spPr>
            <a:xfrm>
              <a:off x="11623" y="4705"/>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0" name="矩形 59"/>
            <p:cNvSpPr/>
            <p:nvPr/>
          </p:nvSpPr>
          <p:spPr>
            <a:xfrm>
              <a:off x="11623" y="5046"/>
              <a:ext cx="340" cy="340"/>
            </a:xfrm>
            <a:prstGeom prst="rect">
              <a:avLst/>
            </a:prstGeom>
            <a:solidFill>
              <a:schemeClr val="tx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2" name="矩形 61"/>
            <p:cNvSpPr/>
            <p:nvPr/>
          </p:nvSpPr>
          <p:spPr>
            <a:xfrm>
              <a:off x="11623" y="5371"/>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3" name="矩形 62"/>
            <p:cNvSpPr/>
            <p:nvPr/>
          </p:nvSpPr>
          <p:spPr>
            <a:xfrm>
              <a:off x="11623" y="5711"/>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4" name="矩形 63"/>
            <p:cNvSpPr/>
            <p:nvPr/>
          </p:nvSpPr>
          <p:spPr>
            <a:xfrm>
              <a:off x="11623" y="6036"/>
              <a:ext cx="340" cy="340"/>
            </a:xfrm>
            <a:prstGeom prst="rect">
              <a:avLst/>
            </a:prstGeom>
            <a:solidFill>
              <a:schemeClr val="tx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65" name="矩形 64"/>
            <p:cNvSpPr/>
            <p:nvPr/>
          </p:nvSpPr>
          <p:spPr>
            <a:xfrm>
              <a:off x="11623" y="6377"/>
              <a:ext cx="340" cy="340"/>
            </a:xfrm>
            <a:prstGeom prst="rect">
              <a:avLst/>
            </a:prstGeom>
            <a:solidFill>
              <a:schemeClr val="bg1"/>
            </a:solidFill>
            <a:ln w="19050">
              <a:solidFill>
                <a:srgbClr val="D37373"/>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cxnSp>
        <p:nvCxnSpPr>
          <p:cNvPr id="66" name="直接箭头连接符 65"/>
          <p:cNvCxnSpPr/>
          <p:nvPr/>
        </p:nvCxnSpPr>
        <p:spPr>
          <a:xfrm>
            <a:off x="2860887" y="2955804"/>
            <a:ext cx="816007"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67" name="组合 66"/>
          <p:cNvGrpSpPr/>
          <p:nvPr/>
        </p:nvGrpSpPr>
        <p:grpSpPr>
          <a:xfrm rot="16200000" flipV="1">
            <a:off x="486429" y="2308313"/>
            <a:ext cx="2054874" cy="1359695"/>
            <a:chOff x="3761" y="4693"/>
            <a:chExt cx="1899" cy="1497"/>
          </a:xfrm>
        </p:grpSpPr>
        <p:grpSp>
          <p:nvGrpSpPr>
            <p:cNvPr id="68" name="组合 67"/>
            <p:cNvGrpSpPr/>
            <p:nvPr/>
          </p:nvGrpSpPr>
          <p:grpSpPr>
            <a:xfrm rot="10800000" flipV="1">
              <a:off x="3761" y="4693"/>
              <a:ext cx="1899" cy="1497"/>
              <a:chOff x="988" y="8493"/>
              <a:chExt cx="2265" cy="1750"/>
            </a:xfrm>
          </p:grpSpPr>
          <p:sp>
            <p:nvSpPr>
              <p:cNvPr id="69" name="文本框 68"/>
              <p:cNvSpPr txBox="1"/>
              <p:nvPr/>
            </p:nvSpPr>
            <p:spPr>
              <a:xfrm rot="10800000" flipH="1">
                <a:off x="988" y="8952"/>
                <a:ext cx="2265" cy="1291"/>
              </a:xfrm>
              <a:prstGeom prst="rect">
                <a:avLst/>
              </a:prstGeom>
              <a:noFill/>
            </p:spPr>
            <p:txBody>
              <a:bodyPr vert="eaVert" wrap="square" rtlCol="0">
                <a:spAutoFit/>
              </a:bodyPr>
              <a:lstStyle/>
              <a:p>
                <a:pPr algn="r">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1265" b="1" dirty="0" smtClean="0">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race</a:t>
                </a:r>
                <a:endParaRPr lang="en-US" altLang="zh-CN" sz="1175" b="1" dirty="0" err="1" smtClean="0">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waterfall</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p:txBody>
          </p:sp>
          <p:sp>
            <p:nvSpPr>
              <p:cNvPr id="71" name="文本框 70"/>
              <p:cNvSpPr txBox="1"/>
              <p:nvPr/>
            </p:nvSpPr>
            <p:spPr>
              <a:xfrm>
                <a:off x="996" y="8493"/>
                <a:ext cx="2163" cy="414"/>
              </a:xfrm>
              <a:prstGeom prst="rect">
                <a:avLst/>
              </a:prstGeom>
              <a:noFill/>
            </p:spPr>
            <p:txBody>
              <a:bodyPr wrap="square" rtlCol="0">
                <a:spAutoFit/>
              </a:bodyPr>
              <a:lstStyle/>
              <a:p>
                <a:pPr algn="dist">
                  <a:lnSpc>
                    <a:spcPct val="80000"/>
                  </a:lnSpc>
                </a:pPr>
                <a:r>
                  <a:rPr lang="en-US" altLang="zh-CN" sz="1865" b="1">
                    <a:solidFill>
                      <a:schemeClr val="bg1"/>
                    </a:solidFill>
                    <a:latin typeface="Times New Roman" panose="02020603050405020304" pitchFamily="18" charset="0"/>
                    <a:ea typeface="Times New Roman" panose="02020603050405020304" pitchFamily="18" charset="0"/>
                  </a:rPr>
                  <a:t>10001100 </a:t>
                </a:r>
                <a:endParaRPr lang="en-US" altLang="zh-CN" sz="1865" b="1">
                  <a:solidFill>
                    <a:schemeClr val="bg1"/>
                  </a:solidFill>
                  <a:latin typeface="Times New Roman" panose="02020603050405020304" pitchFamily="18" charset="0"/>
                  <a:ea typeface="Times New Roman" panose="02020603050405020304" pitchFamily="18" charset="0"/>
                </a:endParaRPr>
              </a:p>
            </p:txBody>
          </p:sp>
        </p:grpSp>
        <p:cxnSp>
          <p:nvCxnSpPr>
            <p:cNvPr id="72" name="直接连接符 71"/>
            <p:cNvCxnSpPr/>
            <p:nvPr/>
          </p:nvCxnSpPr>
          <p:spPr>
            <a:xfrm>
              <a:off x="3936" y="5056"/>
              <a:ext cx="1597"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grpSp>
        <p:nvGrpSpPr>
          <p:cNvPr id="73" name="组合 72"/>
          <p:cNvGrpSpPr>
            <a:grpSpLocks noChangeAspect="1"/>
          </p:cNvGrpSpPr>
          <p:nvPr/>
        </p:nvGrpSpPr>
        <p:grpSpPr>
          <a:xfrm>
            <a:off x="9337887" y="1904029"/>
            <a:ext cx="380163" cy="2112016"/>
            <a:chOff x="8438" y="1355"/>
            <a:chExt cx="222" cy="1198"/>
          </a:xfrm>
          <a:noFill/>
        </p:grpSpPr>
        <p:sp>
          <p:nvSpPr>
            <p:cNvPr id="74"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tx1"/>
                </a:solidFill>
                <a:latin typeface="Times New Roman" panose="02020603050405020304" pitchFamily="18" charset="0"/>
                <a:ea typeface="Times New Roman" panose="02020603050405020304" pitchFamily="18" charset="0"/>
              </a:endParaRPr>
            </a:p>
          </p:txBody>
        </p:sp>
        <p:sp>
          <p:nvSpPr>
            <p:cNvPr id="75" name="椭圆 74"/>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6" name="椭圆 75"/>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7" name="椭圆 76"/>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8" name="椭圆 77"/>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79" name="椭圆 78"/>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80" name="椭圆 79"/>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81" name="组合 80"/>
          <p:cNvGrpSpPr/>
          <p:nvPr/>
        </p:nvGrpSpPr>
        <p:grpSpPr>
          <a:xfrm>
            <a:off x="9964420" y="1933031"/>
            <a:ext cx="1361440" cy="2054860"/>
            <a:chOff x="13251" y="3322"/>
            <a:chExt cx="1608" cy="2427"/>
          </a:xfrm>
        </p:grpSpPr>
        <p:sp>
          <p:nvSpPr>
            <p:cNvPr id="82" name="文本框 81"/>
            <p:cNvSpPr txBox="1"/>
            <p:nvPr/>
          </p:nvSpPr>
          <p:spPr>
            <a:xfrm rot="16200000" flipH="1">
              <a:off x="13053" y="3943"/>
              <a:ext cx="2427" cy="1185"/>
            </a:xfrm>
            <a:prstGeom prst="rect">
              <a:avLst/>
            </a:prstGeom>
            <a:noFill/>
          </p:spPr>
          <p:txBody>
            <a:bodyPr vert="eaVert" wrap="square" rtlCol="0">
              <a:spAutoFit/>
            </a:bodyPr>
            <a:lstStyle/>
            <a:p>
              <a:pPr algn="l">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1265"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1265" b="1" dirty="0" smtClean="0">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solidFill>
                  <a:latin typeface="Times New Roman" panose="02020603050405020304" pitchFamily="18" charset="0"/>
                  <a:ea typeface="Times New Roman" panose="02020603050405020304" pitchFamily="18" charset="0"/>
                  <a:sym typeface="+mn-ea"/>
                </a:rPr>
                <a:t>race</a:t>
              </a:r>
              <a:endParaRPr lang="en-US" altLang="zh-CN" sz="1175" b="1" dirty="0" err="1" smtClean="0">
                <a:solidFill>
                  <a:schemeClr val="bg1"/>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20000"/>
                </a:lnSpc>
              </a:pPr>
              <a:r>
                <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rPr>
                <a:t>waterfall</a:t>
              </a:r>
              <a:endParaRPr lang="en-US" altLang="zh-CN" sz="1265" b="1" dirty="0" err="1">
                <a:solidFill>
                  <a:schemeClr val="bg1">
                    <a:lumMod val="50000"/>
                  </a:schemeClr>
                </a:solidFill>
                <a:latin typeface="Times New Roman" panose="02020603050405020304" pitchFamily="18" charset="0"/>
                <a:ea typeface="Times New Roman" panose="02020603050405020304" pitchFamily="18" charset="0"/>
                <a:sym typeface="+mn-ea"/>
              </a:endParaRPr>
            </a:p>
          </p:txBody>
        </p:sp>
        <p:sp>
          <p:nvSpPr>
            <p:cNvPr id="83" name="文本框 82"/>
            <p:cNvSpPr txBox="1"/>
            <p:nvPr/>
          </p:nvSpPr>
          <p:spPr>
            <a:xfrm rot="5400000">
              <a:off x="12280" y="4314"/>
              <a:ext cx="2321" cy="380"/>
            </a:xfrm>
            <a:prstGeom prst="rect">
              <a:avLst/>
            </a:prstGeom>
            <a:noFill/>
          </p:spPr>
          <p:txBody>
            <a:bodyPr wrap="square" rtlCol="0">
              <a:spAutoFit/>
            </a:bodyPr>
            <a:lstStyle/>
            <a:p>
              <a:pPr algn="dist">
                <a:lnSpc>
                  <a:spcPct val="80000"/>
                </a:lnSpc>
              </a:pPr>
              <a:r>
                <a:rPr lang="en-US" altLang="zh-CN" sz="1865" b="1">
                  <a:solidFill>
                    <a:schemeClr val="bg1"/>
                  </a:solidFill>
                  <a:latin typeface="Times New Roman" panose="02020603050405020304" pitchFamily="18" charset="0"/>
                  <a:ea typeface="Times New Roman" panose="02020603050405020304" pitchFamily="18" charset="0"/>
                </a:rPr>
                <a:t>10001100 </a:t>
              </a:r>
              <a:endParaRPr lang="en-US" altLang="zh-CN" sz="1865" b="1">
                <a:solidFill>
                  <a:schemeClr val="bg1"/>
                </a:solidFill>
                <a:latin typeface="Times New Roman" panose="02020603050405020304" pitchFamily="18" charset="0"/>
                <a:ea typeface="Times New Roman" panose="02020603050405020304" pitchFamily="18" charset="0"/>
              </a:endParaRPr>
            </a:p>
          </p:txBody>
        </p:sp>
        <p:cxnSp>
          <p:nvCxnSpPr>
            <p:cNvPr id="84" name="直接连接符 83"/>
            <p:cNvCxnSpPr/>
            <p:nvPr/>
          </p:nvCxnSpPr>
          <p:spPr>
            <a:xfrm rot="16200000" flipV="1">
              <a:off x="12623" y="4538"/>
              <a:ext cx="2041"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sp>
        <p:nvSpPr>
          <p:cNvPr id="85" name="文本框 84"/>
          <p:cNvSpPr txBox="1"/>
          <p:nvPr/>
        </p:nvSpPr>
        <p:spPr>
          <a:xfrm>
            <a:off x="2276687" y="4140200"/>
            <a:ext cx="671195"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input</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86" name="文本框 85"/>
          <p:cNvSpPr txBox="1"/>
          <p:nvPr/>
        </p:nvSpPr>
        <p:spPr>
          <a:xfrm>
            <a:off x="3727873" y="4140200"/>
            <a:ext cx="486410"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fc1</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87" name="文本框 86"/>
          <p:cNvSpPr txBox="1"/>
          <p:nvPr/>
        </p:nvSpPr>
        <p:spPr>
          <a:xfrm>
            <a:off x="4753187" y="4140200"/>
            <a:ext cx="1601470"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Semantic layer</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88" name="文本框 87"/>
          <p:cNvSpPr txBox="1"/>
          <p:nvPr/>
        </p:nvSpPr>
        <p:spPr>
          <a:xfrm>
            <a:off x="6923193" y="4140200"/>
            <a:ext cx="1205865"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Hash layer</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129" name="文本框 128"/>
          <p:cNvSpPr txBox="1"/>
          <p:nvPr/>
        </p:nvSpPr>
        <p:spPr>
          <a:xfrm>
            <a:off x="9115213" y="4140200"/>
            <a:ext cx="789940" cy="378460"/>
          </a:xfrm>
          <a:prstGeom prst="rect">
            <a:avLst/>
          </a:prstGeom>
          <a:noFill/>
        </p:spPr>
        <p:txBody>
          <a:bodyPr wrap="none" rtlCol="0">
            <a:spAutoFit/>
          </a:bodyPr>
          <a:lstStyle/>
          <a:p>
            <a:r>
              <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rPr>
              <a:t>output</a:t>
            </a:r>
            <a:endParaRPr lang="en-US" altLang="zh-CN" sz="1865">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cxnSp>
        <p:nvCxnSpPr>
          <p:cNvPr id="130" name="直接箭头连接符 129"/>
          <p:cNvCxnSpPr/>
          <p:nvPr/>
        </p:nvCxnSpPr>
        <p:spPr>
          <a:xfrm>
            <a:off x="4283287" y="2955804"/>
            <a:ext cx="816007"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31" name="直接箭头连接符 130"/>
          <p:cNvCxnSpPr/>
          <p:nvPr/>
        </p:nvCxnSpPr>
        <p:spPr>
          <a:xfrm>
            <a:off x="5716693" y="2955804"/>
            <a:ext cx="1536011"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132" name="直接箭头连接符 131"/>
          <p:cNvCxnSpPr/>
          <p:nvPr/>
        </p:nvCxnSpPr>
        <p:spPr>
          <a:xfrm>
            <a:off x="7890933" y="2955804"/>
            <a:ext cx="1392011" cy="8467"/>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133" name="组合 132"/>
          <p:cNvGrpSpPr/>
          <p:nvPr/>
        </p:nvGrpSpPr>
        <p:grpSpPr>
          <a:xfrm>
            <a:off x="7662333" y="1319107"/>
            <a:ext cx="1727955" cy="1027007"/>
            <a:chOff x="9407" y="3721"/>
            <a:chExt cx="1816" cy="906"/>
          </a:xfrm>
        </p:grpSpPr>
        <p:sp>
          <p:nvSpPr>
            <p:cNvPr id="134" name="弧形 133"/>
            <p:cNvSpPr>
              <a:spLocks noChangeAspect="1"/>
            </p:cNvSpPr>
            <p:nvPr/>
          </p:nvSpPr>
          <p:spPr>
            <a:xfrm rot="18060000">
              <a:off x="9407" y="3721"/>
              <a:ext cx="839" cy="839"/>
            </a:xfrm>
            <a:prstGeom prst="arc">
              <a:avLst>
                <a:gd name="adj1" fmla="val 14060632"/>
                <a:gd name="adj2" fmla="val 796992"/>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35" name="弧形 134"/>
            <p:cNvSpPr>
              <a:spLocks noChangeAspect="1"/>
            </p:cNvSpPr>
            <p:nvPr/>
          </p:nvSpPr>
          <p:spPr>
            <a:xfrm rot="21120000">
              <a:off x="9407" y="3788"/>
              <a:ext cx="839" cy="839"/>
            </a:xfrm>
            <a:prstGeom prst="arc">
              <a:avLst>
                <a:gd name="adj1" fmla="val 264103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36" name="文本框 135"/>
            <p:cNvSpPr txBox="1"/>
            <p:nvPr/>
          </p:nvSpPr>
          <p:spPr>
            <a:xfrm>
              <a:off x="9604" y="3876"/>
              <a:ext cx="1619" cy="601"/>
            </a:xfrm>
            <a:prstGeom prst="rect">
              <a:avLst/>
            </a:prstGeom>
            <a:noFill/>
          </p:spPr>
          <p:txBody>
            <a:bodyPr wrap="square" rtlCol="0">
              <a:spAutoFit/>
            </a:bodyPr>
            <a:lstStyle/>
            <a:p>
              <a:pPr algn="ctr">
                <a:lnSpc>
                  <a:spcPct val="80000"/>
                </a:lnSpc>
              </a:pPr>
              <a:r>
                <a:rPr lang="en-US" altLang="zh-CN" sz="2400" b="1">
                  <a:solidFill>
                    <a:schemeClr val="bg1"/>
                  </a:solidFill>
                  <a:latin typeface="Times New Roman" panose="02020603050405020304" pitchFamily="18" charset="0"/>
                  <a:ea typeface="Times New Roman" panose="02020603050405020304" pitchFamily="18" charset="0"/>
                </a:rPr>
                <a:t>Pairwise </a:t>
              </a:r>
              <a:endParaRPr lang="en-US" altLang="zh-CN" sz="2400" b="1">
                <a:solidFill>
                  <a:schemeClr val="bg1"/>
                </a:solidFill>
                <a:latin typeface="Times New Roman" panose="02020603050405020304" pitchFamily="18" charset="0"/>
                <a:ea typeface="Times New Roman" panose="02020603050405020304" pitchFamily="18" charset="0"/>
              </a:endParaRPr>
            </a:p>
            <a:p>
              <a:pPr algn="ctr">
                <a:lnSpc>
                  <a:spcPct val="80000"/>
                </a:lnSpc>
              </a:pPr>
              <a:r>
                <a:rPr lang="en-US" altLang="zh-CN" sz="2400" b="1">
                  <a:solidFill>
                    <a:schemeClr val="bg1"/>
                  </a:solidFill>
                  <a:latin typeface="Times New Roman" panose="02020603050405020304" pitchFamily="18" charset="0"/>
                  <a:ea typeface="Times New Roman" panose="02020603050405020304" pitchFamily="18" charset="0"/>
                </a:rPr>
                <a:t>Loss</a:t>
              </a:r>
              <a:endParaRPr lang="en-US" altLang="zh-CN" sz="2400" b="1">
                <a:solidFill>
                  <a:schemeClr val="bg1"/>
                </a:solidFill>
                <a:latin typeface="Times New Roman" panose="02020603050405020304" pitchFamily="18" charset="0"/>
                <a:ea typeface="Times New Roman" panose="02020603050405020304" pitchFamily="18" charset="0"/>
              </a:endParaRPr>
            </a:p>
          </p:txBody>
        </p:sp>
      </p:grpSp>
      <p:grpSp>
        <p:nvGrpSpPr>
          <p:cNvPr id="137" name="组合 136"/>
          <p:cNvGrpSpPr/>
          <p:nvPr/>
        </p:nvGrpSpPr>
        <p:grpSpPr>
          <a:xfrm>
            <a:off x="5392420" y="1319107"/>
            <a:ext cx="1727955" cy="1027007"/>
            <a:chOff x="9407" y="3721"/>
            <a:chExt cx="1816" cy="906"/>
          </a:xfrm>
        </p:grpSpPr>
        <p:sp>
          <p:nvSpPr>
            <p:cNvPr id="139" name="弧形 138"/>
            <p:cNvSpPr>
              <a:spLocks noChangeAspect="1"/>
            </p:cNvSpPr>
            <p:nvPr/>
          </p:nvSpPr>
          <p:spPr>
            <a:xfrm rot="18060000">
              <a:off x="9407" y="3721"/>
              <a:ext cx="839" cy="839"/>
            </a:xfrm>
            <a:prstGeom prst="arc">
              <a:avLst>
                <a:gd name="adj1" fmla="val 14060632"/>
                <a:gd name="adj2" fmla="val 796992"/>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40" name="弧形 139"/>
            <p:cNvSpPr>
              <a:spLocks noChangeAspect="1"/>
            </p:cNvSpPr>
            <p:nvPr/>
          </p:nvSpPr>
          <p:spPr>
            <a:xfrm rot="21120000">
              <a:off x="9407" y="3788"/>
              <a:ext cx="839" cy="839"/>
            </a:xfrm>
            <a:prstGeom prst="arc">
              <a:avLst>
                <a:gd name="adj1" fmla="val 264103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41" name="文本框 140"/>
            <p:cNvSpPr txBox="1"/>
            <p:nvPr/>
          </p:nvSpPr>
          <p:spPr>
            <a:xfrm>
              <a:off x="9604" y="3876"/>
              <a:ext cx="1619" cy="601"/>
            </a:xfrm>
            <a:prstGeom prst="rect">
              <a:avLst/>
            </a:prstGeom>
            <a:noFill/>
          </p:spPr>
          <p:txBody>
            <a:bodyPr wrap="square" rtlCol="0">
              <a:spAutoFit/>
            </a:bodyPr>
            <a:lstStyle/>
            <a:p>
              <a:pPr algn="ctr">
                <a:lnSpc>
                  <a:spcPct val="80000"/>
                </a:lnSpc>
              </a:pPr>
              <a:r>
                <a:rPr lang="en-US" altLang="zh-CN" sz="2400" b="1">
                  <a:solidFill>
                    <a:schemeClr val="bg1"/>
                  </a:solidFill>
                  <a:latin typeface="Times New Roman" panose="02020603050405020304" pitchFamily="18" charset="0"/>
                  <a:ea typeface="Times New Roman" panose="02020603050405020304" pitchFamily="18" charset="0"/>
                </a:rPr>
                <a:t>Pairwise </a:t>
              </a:r>
              <a:endParaRPr lang="en-US" altLang="zh-CN" sz="2400" b="1">
                <a:solidFill>
                  <a:schemeClr val="bg1"/>
                </a:solidFill>
                <a:latin typeface="Times New Roman" panose="02020603050405020304" pitchFamily="18" charset="0"/>
                <a:ea typeface="Times New Roman" panose="02020603050405020304" pitchFamily="18" charset="0"/>
              </a:endParaRPr>
            </a:p>
            <a:p>
              <a:pPr algn="ctr">
                <a:lnSpc>
                  <a:spcPct val="80000"/>
                </a:lnSpc>
              </a:pPr>
              <a:r>
                <a:rPr lang="en-US" altLang="zh-CN" sz="2400" b="1">
                  <a:solidFill>
                    <a:schemeClr val="bg1"/>
                  </a:solidFill>
                  <a:latin typeface="Times New Roman" panose="02020603050405020304" pitchFamily="18" charset="0"/>
                  <a:ea typeface="Times New Roman" panose="02020603050405020304" pitchFamily="18" charset="0"/>
                </a:rPr>
                <a:t>Loss</a:t>
              </a:r>
              <a:endParaRPr lang="en-US" altLang="zh-CN" sz="2400" b="1">
                <a:solidFill>
                  <a:schemeClr val="bg1"/>
                </a:solidFill>
                <a:latin typeface="Times New Roman" panose="02020603050405020304" pitchFamily="18" charset="0"/>
                <a:ea typeface="Times New Roman" panose="02020603050405020304" pitchFamily="18" charset="0"/>
              </a:endParaRPr>
            </a:p>
          </p:txBody>
        </p:sp>
      </p:grpSp>
      <p:sp>
        <p:nvSpPr>
          <p:cNvPr id="6" name="文本框 5"/>
          <p:cNvSpPr txBox="1"/>
          <p:nvPr/>
        </p:nvSpPr>
        <p:spPr>
          <a:xfrm>
            <a:off x="1352973" y="5466927"/>
            <a:ext cx="11120120" cy="583565"/>
          </a:xfrm>
          <a:prstGeom prst="rect">
            <a:avLst/>
          </a:prstGeom>
          <a:noFill/>
        </p:spPr>
        <p:txBody>
          <a:bodyPr wrap="none" rtlCol="0">
            <a:spAutoFit/>
          </a:bodyPr>
          <a:lstStyle/>
          <a:p>
            <a:pPr algn="l"/>
            <a:r>
              <a:rPr lang="en-US" altLang="zh-CN" sz="3200">
                <a:solidFill>
                  <a:schemeClr val="bg1"/>
                </a:solidFill>
                <a:latin typeface="Times New Roman" panose="02020603050405020304" pitchFamily="18" charset="0"/>
                <a:ea typeface="Times New Roman" panose="02020603050405020304" pitchFamily="18" charset="0"/>
              </a:rPr>
              <a:t>Get abundant </a:t>
            </a:r>
            <a:r>
              <a:rPr lang="en-US" altLang="zh-CN" sz="3200">
                <a:solidFill>
                  <a:srgbClr val="F6A54F"/>
                </a:solidFill>
                <a:latin typeface="Times New Roman" panose="02020603050405020304" pitchFamily="18" charset="0"/>
                <a:ea typeface="Times New Roman" panose="02020603050405020304" pitchFamily="18" charset="0"/>
              </a:rPr>
              <a:t>semantic feature</a:t>
            </a:r>
            <a:r>
              <a:rPr lang="en-US" altLang="zh-CN" sz="3200">
                <a:solidFill>
                  <a:schemeClr val="bg1"/>
                </a:solidFill>
                <a:latin typeface="Times New Roman" panose="02020603050405020304" pitchFamily="18" charset="0"/>
                <a:ea typeface="Times New Roman" panose="02020603050405020304" pitchFamily="18" charset="0"/>
              </a:rPr>
              <a:t> and accurate </a:t>
            </a:r>
            <a:r>
              <a:rPr lang="en-US" altLang="zh-CN" sz="3200">
                <a:solidFill>
                  <a:srgbClr val="F6A54F"/>
                </a:solidFill>
                <a:latin typeface="Times New Roman" panose="02020603050405020304" pitchFamily="18" charset="0"/>
                <a:ea typeface="Times New Roman" panose="02020603050405020304" pitchFamily="18" charset="0"/>
              </a:rPr>
              <a:t>hash codes</a:t>
            </a:r>
            <a:endParaRPr lang="en-US" altLang="zh-CN" sz="3200">
              <a:solidFill>
                <a:srgbClr val="F6A54F"/>
              </a:solidFill>
              <a:latin typeface="Times New Roman" panose="02020603050405020304" pitchFamily="18" charset="0"/>
              <a:ea typeface="Times New Roman" panose="02020603050405020304" pitchFamily="18" charset="0"/>
            </a:endParaRPr>
          </a:p>
        </p:txBody>
      </p:sp>
    </p:spTree>
  </p:cSld>
  <p:clrMapOvr>
    <a:masterClrMapping/>
  </p:clrMapOvr>
  <p:transition>
    <p:fad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61" name="文本框 60"/>
          <p:cNvSpPr txBox="1"/>
          <p:nvPr/>
        </p:nvSpPr>
        <p:spPr>
          <a:xfrm>
            <a:off x="1020233" y="5039361"/>
            <a:ext cx="11373908" cy="1322070"/>
          </a:xfrm>
          <a:prstGeom prst="rect">
            <a:avLst/>
          </a:prstGeom>
          <a:noFill/>
        </p:spPr>
        <p:txBody>
          <a:bodyPr wrap="square" rtlCol="0">
            <a:spAutoFit/>
          </a:bodyPr>
          <a:lstStyle/>
          <a:p>
            <a:pPr algn="l"/>
            <a:r>
              <a:rPr lang="en-US" altLang="zh-CN" sz="2665" dirty="0">
                <a:solidFill>
                  <a:srgbClr val="F6A54F"/>
                </a:solidFill>
                <a:latin typeface="Times New Roman" panose="02020603050405020304" pitchFamily="18" charset="0"/>
                <a:ea typeface="Times New Roman" panose="02020603050405020304" pitchFamily="18" charset="0"/>
              </a:rPr>
              <a:t>S</a:t>
            </a:r>
            <a:r>
              <a:rPr lang="en-US" altLang="zh-CN" sz="2665" dirty="0" smtClean="0">
                <a:solidFill>
                  <a:srgbClr val="F6A54F"/>
                </a:solidFill>
                <a:latin typeface="Times New Roman" panose="02020603050405020304" pitchFamily="18" charset="0"/>
                <a:ea typeface="Times New Roman" panose="02020603050405020304" pitchFamily="18" charset="0"/>
              </a:rPr>
              <a:t>emantic </a:t>
            </a:r>
            <a:r>
              <a:rPr lang="en-US" altLang="zh-CN" sz="2665" dirty="0">
                <a:solidFill>
                  <a:srgbClr val="F6A54F"/>
                </a:solidFill>
                <a:latin typeface="Times New Roman" panose="02020603050405020304" pitchFamily="18" charset="0"/>
                <a:ea typeface="Times New Roman" panose="02020603050405020304" pitchFamily="18" charset="0"/>
              </a:rPr>
              <a:t>layer</a:t>
            </a:r>
            <a:r>
              <a:rPr lang="zh-CN" altLang="en-US" sz="2665" dirty="0">
                <a:solidFill>
                  <a:srgbClr val="F6A54F"/>
                </a:solidFill>
                <a:latin typeface="Times New Roman" panose="02020603050405020304" pitchFamily="18" charset="0"/>
                <a:ea typeface="Times New Roman" panose="02020603050405020304" pitchFamily="18" charset="0"/>
              </a:rPr>
              <a:t>：</a:t>
            </a:r>
            <a:endParaRPr lang="zh-CN" altLang="en-US" sz="2665" dirty="0">
              <a:solidFill>
                <a:srgbClr val="F6A54F"/>
              </a:solidFill>
              <a:latin typeface="Times New Roman" panose="02020603050405020304" pitchFamily="18" charset="0"/>
              <a:ea typeface="Times New Roman" panose="02020603050405020304" pitchFamily="18" charset="0"/>
            </a:endParaRPr>
          </a:p>
          <a:p>
            <a:pPr algn="l"/>
            <a:r>
              <a:rPr lang="en-US" altLang="zh-CN" sz="2665" dirty="0">
                <a:solidFill>
                  <a:schemeClr val="bg1"/>
                </a:solidFill>
                <a:latin typeface="Times New Roman" panose="02020603050405020304" pitchFamily="18" charset="0"/>
                <a:ea typeface="Times New Roman" panose="02020603050405020304" pitchFamily="18" charset="0"/>
              </a:rPr>
              <a:t>learning </a:t>
            </a:r>
            <a:r>
              <a:rPr lang="en-US" altLang="zh-CN" sz="2665" dirty="0" smtClean="0">
                <a:solidFill>
                  <a:schemeClr val="bg1"/>
                </a:solidFill>
                <a:latin typeface="Times New Roman" panose="02020603050405020304" pitchFamily="18" charset="0"/>
                <a:ea typeface="Times New Roman" panose="02020603050405020304" pitchFamily="18" charset="0"/>
              </a:rPr>
              <a:t>semantic features supervised </a:t>
            </a:r>
            <a:r>
              <a:rPr lang="en-US" altLang="zh-CN" sz="2665" dirty="0">
                <a:solidFill>
                  <a:schemeClr val="bg1"/>
                </a:solidFill>
                <a:latin typeface="Times New Roman" panose="02020603050405020304" pitchFamily="18" charset="0"/>
                <a:ea typeface="Times New Roman" panose="02020603050405020304" pitchFamily="18" charset="0"/>
              </a:rPr>
              <a:t>by </a:t>
            </a:r>
            <a:r>
              <a:rPr lang="en-US" altLang="zh-CN" sz="2665" i="1" dirty="0" err="1">
                <a:solidFill>
                  <a:schemeClr val="bg1"/>
                </a:solidFill>
                <a:latin typeface="Times New Roman" panose="02020603050405020304" pitchFamily="18" charset="0"/>
                <a:ea typeface="Times New Roman" panose="02020603050405020304" pitchFamily="18" charset="0"/>
              </a:rPr>
              <a:t>LabNet</a:t>
            </a:r>
            <a:r>
              <a:rPr lang="en-US" altLang="zh-CN" sz="2665" dirty="0" err="1">
                <a:solidFill>
                  <a:schemeClr val="bg1"/>
                </a:solidFill>
                <a:latin typeface="Times New Roman" panose="02020603050405020304" pitchFamily="18" charset="0"/>
                <a:ea typeface="Times New Roman" panose="02020603050405020304" pitchFamily="18" charset="0"/>
              </a:rPr>
              <a:t>'s</a:t>
            </a:r>
            <a:r>
              <a:rPr lang="en-US" altLang="zh-CN" sz="2665" dirty="0">
                <a:solidFill>
                  <a:schemeClr val="bg1"/>
                </a:solidFill>
                <a:latin typeface="Times New Roman" panose="02020603050405020304" pitchFamily="18" charset="0"/>
                <a:ea typeface="Times New Roman" panose="02020603050405020304" pitchFamily="18" charset="0"/>
              </a:rPr>
              <a:t> semantic </a:t>
            </a:r>
            <a:r>
              <a:rPr lang="en-US" altLang="zh-CN" sz="2665" dirty="0" smtClean="0">
                <a:solidFill>
                  <a:schemeClr val="bg1"/>
                </a:solidFill>
                <a:latin typeface="Times New Roman" panose="02020603050405020304" pitchFamily="18" charset="0"/>
                <a:ea typeface="Times New Roman" panose="02020603050405020304" pitchFamily="18" charset="0"/>
              </a:rPr>
              <a:t>information</a:t>
            </a:r>
            <a:r>
              <a:rPr lang="en-US" altLang="zh-CN" sz="2665" dirty="0">
                <a:solidFill>
                  <a:schemeClr val="bg1"/>
                </a:solidFill>
                <a:latin typeface="Times New Roman" panose="02020603050405020304" pitchFamily="18" charset="0"/>
                <a:ea typeface="Times New Roman" panose="02020603050405020304" pitchFamily="18" charset="0"/>
              </a:rPr>
              <a:t>.</a:t>
            </a:r>
            <a:endParaRPr lang="en-US" altLang="zh-CN" sz="2665" dirty="0">
              <a:solidFill>
                <a:schemeClr val="bg1"/>
              </a:solidFill>
              <a:latin typeface="Times New Roman" panose="02020603050405020304" pitchFamily="18" charset="0"/>
              <a:ea typeface="Times New Roman" panose="02020603050405020304" pitchFamily="18" charset="0"/>
            </a:endParaRPr>
          </a:p>
        </p:txBody>
      </p:sp>
      <p:grpSp>
        <p:nvGrpSpPr>
          <p:cNvPr id="4" name="组合 3"/>
          <p:cNvGrpSpPr/>
          <p:nvPr/>
        </p:nvGrpSpPr>
        <p:grpSpPr>
          <a:xfrm>
            <a:off x="1020233" y="5906135"/>
            <a:ext cx="8255000" cy="956733"/>
            <a:chOff x="1226" y="8880"/>
            <a:chExt cx="9750" cy="1130"/>
          </a:xfrm>
        </p:grpSpPr>
        <p:sp>
          <p:nvSpPr>
            <p:cNvPr id="41" name="矩形 40"/>
            <p:cNvSpPr>
              <a:spLocks noRot="1" noChangeAspect="1" noMove="1" noResize="1" noEditPoints="1" noAdjustHandles="1" noChangeArrowheads="1" noChangeShapeType="1" noTextEdit="1"/>
            </p:cNvSpPr>
            <p:nvPr/>
          </p:nvSpPr>
          <p:spPr>
            <a:xfrm>
              <a:off x="3886" y="8880"/>
              <a:ext cx="7090" cy="1130"/>
            </a:xfrm>
            <a:prstGeom prst="rect">
              <a:avLst/>
            </a:prstGeom>
            <a:blipFill rotWithShape="1">
              <a:blip r:embed="rId2"/>
              <a:stretch>
                <a:fillRect/>
              </a:stretch>
            </a:blipFill>
          </p:spPr>
          <p:txBody>
            <a:bodyPr/>
            <a:lstStyle/>
            <a:p>
              <a:r>
                <a:rPr lang="zh-CN" altLang="en-US">
                  <a:noFill/>
                </a:rPr>
                <a:t> </a:t>
              </a:r>
              <a:endParaRPr lang="zh-CN" altLang="en-US">
                <a:noFill/>
              </a:endParaRPr>
            </a:p>
          </p:txBody>
        </p:sp>
        <p:sp>
          <p:nvSpPr>
            <p:cNvPr id="10" name="文本框 9"/>
            <p:cNvSpPr txBox="1"/>
            <p:nvPr/>
          </p:nvSpPr>
          <p:spPr>
            <a:xfrm>
              <a:off x="1226" y="9103"/>
              <a:ext cx="3045" cy="593"/>
            </a:xfrm>
            <a:prstGeom prst="rect">
              <a:avLst/>
            </a:prstGeom>
            <a:noFill/>
          </p:spPr>
          <p:txBody>
            <a:bodyPr wrap="none" rtlCol="0" anchor="t">
              <a:spAutoFit/>
            </a:bodyPr>
            <a:lstStyle/>
            <a:p>
              <a:pPr algn="l"/>
              <a:r>
                <a:rPr lang="en-US" altLang="zh-CN" sz="2665" dirty="0">
                  <a:solidFill>
                    <a:srgbClr val="0BE5E2"/>
                  </a:solidFill>
                  <a:latin typeface="Times New Roman" panose="02020603050405020304" pitchFamily="18" charset="0"/>
                  <a:ea typeface="Times New Roman" panose="02020603050405020304" pitchFamily="18" charset="0"/>
                  <a:sym typeface="+mn-ea"/>
                </a:rPr>
                <a:t>P</a:t>
              </a:r>
              <a:r>
                <a:rPr lang="en-US" altLang="zh-CN" sz="2665" dirty="0" smtClean="0">
                  <a:solidFill>
                    <a:srgbClr val="0BE5E2"/>
                  </a:solidFill>
                  <a:latin typeface="Times New Roman" panose="02020603050405020304" pitchFamily="18" charset="0"/>
                  <a:ea typeface="Times New Roman" panose="02020603050405020304" pitchFamily="18" charset="0"/>
                  <a:sym typeface="+mn-ea"/>
                </a:rPr>
                <a:t>airwise loss</a:t>
              </a:r>
              <a:r>
                <a:rPr lang="zh-CN" altLang="en-US" sz="2665" dirty="0" smtClean="0">
                  <a:solidFill>
                    <a:srgbClr val="0BE5E2"/>
                  </a:solidFill>
                  <a:latin typeface="Times New Roman" panose="02020603050405020304" pitchFamily="18" charset="0"/>
                  <a:ea typeface="Times New Roman" panose="02020603050405020304" pitchFamily="18" charset="0"/>
                  <a:sym typeface="+mn-ea"/>
                </a:rPr>
                <a:t>：</a:t>
              </a:r>
              <a:endParaRPr lang="zh-CN" altLang="en-US" sz="2665" dirty="0" smtClean="0">
                <a:solidFill>
                  <a:srgbClr val="0BE5E2"/>
                </a:solidFill>
                <a:latin typeface="Times New Roman" panose="02020603050405020304" pitchFamily="18" charset="0"/>
                <a:ea typeface="Times New Roman" panose="02020603050405020304" pitchFamily="18" charset="0"/>
                <a:sym typeface="+mn-ea"/>
              </a:endParaRPr>
            </a:p>
          </p:txBody>
        </p:sp>
      </p:grpSp>
      <p:sp>
        <p:nvSpPr>
          <p:cNvPr id="5" name="文本框 4"/>
          <p:cNvSpPr txBox="1"/>
          <p:nvPr/>
        </p:nvSpPr>
        <p:spPr>
          <a:xfrm>
            <a:off x="632460" y="415925"/>
            <a:ext cx="622363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Our Model: </a:t>
            </a:r>
            <a:r>
              <a:rPr lang="en-US" altLang="zh-CN" sz="4000">
                <a:solidFill>
                  <a:srgbClr val="F69F4A"/>
                </a:solidFill>
                <a:latin typeface="Times New Roman" panose="02020603050405020304" pitchFamily="18" charset="0"/>
                <a:ea typeface="Times New Roman" panose="02020603050405020304" pitchFamily="18" charset="0"/>
                <a:sym typeface="+mn-ea"/>
              </a:rPr>
              <a:t>Hash Leaning</a:t>
            </a:r>
            <a:endParaRPr lang="en-US" altLang="zh-CN" sz="4000" dirty="0" smtClean="0">
              <a:solidFill>
                <a:srgbClr val="F69F4A"/>
              </a:solidFill>
              <a:latin typeface="Times New Roman" panose="02020603050405020304" pitchFamily="18" charset="0"/>
              <a:ea typeface="Times New Roman" panose="02020603050405020304" pitchFamily="18" charset="0"/>
              <a:sym typeface="+mn-ea"/>
            </a:endParaRPr>
          </a:p>
        </p:txBody>
      </p:sp>
      <p:grpSp>
        <p:nvGrpSpPr>
          <p:cNvPr id="59" name="组合 58"/>
          <p:cNvGrpSpPr>
            <a:grpSpLocks noChangeAspect="1"/>
          </p:cNvGrpSpPr>
          <p:nvPr/>
        </p:nvGrpSpPr>
        <p:grpSpPr>
          <a:xfrm>
            <a:off x="4031615" y="3208655"/>
            <a:ext cx="264795" cy="1427480"/>
            <a:chOff x="5028" y="2637"/>
            <a:chExt cx="222" cy="1198"/>
          </a:xfrm>
        </p:grpSpPr>
        <p:sp>
          <p:nvSpPr>
            <p:cNvPr id="62" name=" 11"/>
            <p:cNvSpPr/>
            <p:nvPr/>
          </p:nvSpPr>
          <p:spPr>
            <a:xfrm rot="16200000">
              <a:off x="4540" y="3125"/>
              <a:ext cx="1198" cy="222"/>
            </a:xfrm>
            <a:prstGeom prst="roundRect">
              <a:avLst>
                <a:gd name="adj" fmla="val 50000"/>
              </a:avLst>
            </a:prstGeom>
            <a:solidFill>
              <a:schemeClr val="bg1"/>
            </a:solidFill>
            <a:ln w="12700">
              <a:solidFill>
                <a:srgbClr val="17375E"/>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63" name="组合 62"/>
            <p:cNvGrpSpPr/>
            <p:nvPr/>
          </p:nvGrpSpPr>
          <p:grpSpPr>
            <a:xfrm>
              <a:off x="5112" y="3140"/>
              <a:ext cx="55" cy="216"/>
              <a:chOff x="5711" y="3077"/>
              <a:chExt cx="56" cy="216"/>
            </a:xfrm>
          </p:grpSpPr>
          <p:sp>
            <p:nvSpPr>
              <p:cNvPr id="64" name="椭圆 63"/>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68" name="椭圆 6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70" name="椭圆 69"/>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37" name="组合 136"/>
            <p:cNvGrpSpPr/>
            <p:nvPr/>
          </p:nvGrpSpPr>
          <p:grpSpPr>
            <a:xfrm>
              <a:off x="5066" y="2680"/>
              <a:ext cx="146" cy="324"/>
              <a:chOff x="7783" y="1363"/>
              <a:chExt cx="146" cy="324"/>
            </a:xfrm>
          </p:grpSpPr>
          <p:sp>
            <p:nvSpPr>
              <p:cNvPr id="138" name="椭圆 137"/>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39" name="椭圆 138"/>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40" name="组合 139"/>
            <p:cNvGrpSpPr/>
            <p:nvPr/>
          </p:nvGrpSpPr>
          <p:grpSpPr>
            <a:xfrm>
              <a:off x="5066" y="3465"/>
              <a:ext cx="146" cy="324"/>
              <a:chOff x="7783" y="1363"/>
              <a:chExt cx="146" cy="324"/>
            </a:xfrm>
          </p:grpSpPr>
          <p:sp>
            <p:nvSpPr>
              <p:cNvPr id="141" name="椭圆 140"/>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2" name="椭圆 141"/>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143" name="组合 142"/>
          <p:cNvGrpSpPr>
            <a:grpSpLocks noChangeAspect="1"/>
          </p:cNvGrpSpPr>
          <p:nvPr/>
        </p:nvGrpSpPr>
        <p:grpSpPr>
          <a:xfrm>
            <a:off x="4591685" y="3210560"/>
            <a:ext cx="264795" cy="1427480"/>
            <a:chOff x="5028" y="2637"/>
            <a:chExt cx="222" cy="1198"/>
          </a:xfrm>
        </p:grpSpPr>
        <p:sp>
          <p:nvSpPr>
            <p:cNvPr id="144" name=" 11"/>
            <p:cNvSpPr/>
            <p:nvPr/>
          </p:nvSpPr>
          <p:spPr>
            <a:xfrm rot="16200000">
              <a:off x="4540" y="3125"/>
              <a:ext cx="1198" cy="222"/>
            </a:xfrm>
            <a:prstGeom prst="roundRect">
              <a:avLst>
                <a:gd name="adj" fmla="val 50000"/>
              </a:avLst>
            </a:prstGeom>
            <a:solidFill>
              <a:schemeClr val="bg1"/>
            </a:solidFill>
            <a:ln w="12700">
              <a:solidFill>
                <a:srgbClr val="17375E"/>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146" name="组合 145"/>
            <p:cNvGrpSpPr/>
            <p:nvPr/>
          </p:nvGrpSpPr>
          <p:grpSpPr>
            <a:xfrm>
              <a:off x="5112" y="3140"/>
              <a:ext cx="55" cy="216"/>
              <a:chOff x="5711" y="3077"/>
              <a:chExt cx="56" cy="216"/>
            </a:xfrm>
          </p:grpSpPr>
          <p:sp>
            <p:nvSpPr>
              <p:cNvPr id="147" name="椭圆 146"/>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8" name="椭圆 14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9" name="椭圆 148"/>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50" name="组合 149"/>
            <p:cNvGrpSpPr/>
            <p:nvPr/>
          </p:nvGrpSpPr>
          <p:grpSpPr>
            <a:xfrm>
              <a:off x="5066" y="2680"/>
              <a:ext cx="146" cy="324"/>
              <a:chOff x="7783" y="1363"/>
              <a:chExt cx="146" cy="324"/>
            </a:xfrm>
          </p:grpSpPr>
          <p:sp>
            <p:nvSpPr>
              <p:cNvPr id="151" name="椭圆 150"/>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52" name="椭圆 151"/>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53" name="组合 152"/>
            <p:cNvGrpSpPr/>
            <p:nvPr/>
          </p:nvGrpSpPr>
          <p:grpSpPr>
            <a:xfrm>
              <a:off x="5066" y="3465"/>
              <a:ext cx="146" cy="324"/>
              <a:chOff x="7783" y="1363"/>
              <a:chExt cx="146" cy="324"/>
            </a:xfrm>
          </p:grpSpPr>
          <p:sp>
            <p:nvSpPr>
              <p:cNvPr id="154" name="椭圆 153"/>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55" name="椭圆 154"/>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156" name="组合 155"/>
          <p:cNvGrpSpPr>
            <a:grpSpLocks noChangeAspect="1"/>
          </p:cNvGrpSpPr>
          <p:nvPr/>
        </p:nvGrpSpPr>
        <p:grpSpPr>
          <a:xfrm>
            <a:off x="8413115" y="3251835"/>
            <a:ext cx="192405" cy="1335405"/>
            <a:chOff x="11623" y="4380"/>
            <a:chExt cx="340" cy="2337"/>
          </a:xfrm>
        </p:grpSpPr>
        <p:sp>
          <p:nvSpPr>
            <p:cNvPr id="157" name="矩形 156"/>
            <p:cNvSpPr/>
            <p:nvPr/>
          </p:nvSpPr>
          <p:spPr>
            <a:xfrm>
              <a:off x="11623" y="4380"/>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60" name="矩形 159"/>
            <p:cNvSpPr/>
            <p:nvPr/>
          </p:nvSpPr>
          <p:spPr>
            <a:xfrm>
              <a:off x="11623" y="4705"/>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64" name="矩形 163"/>
            <p:cNvSpPr/>
            <p:nvPr/>
          </p:nvSpPr>
          <p:spPr>
            <a:xfrm>
              <a:off x="11623" y="5046"/>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2" name="矩形 171"/>
            <p:cNvSpPr/>
            <p:nvPr/>
          </p:nvSpPr>
          <p:spPr>
            <a:xfrm>
              <a:off x="11623" y="5371"/>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4" name="矩形 173"/>
            <p:cNvSpPr/>
            <p:nvPr/>
          </p:nvSpPr>
          <p:spPr>
            <a:xfrm>
              <a:off x="11623" y="5711"/>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6" name="矩形 175"/>
            <p:cNvSpPr/>
            <p:nvPr/>
          </p:nvSpPr>
          <p:spPr>
            <a:xfrm>
              <a:off x="11623" y="6036"/>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8" name="矩形 177"/>
            <p:cNvSpPr/>
            <p:nvPr/>
          </p:nvSpPr>
          <p:spPr>
            <a:xfrm>
              <a:off x="11623" y="6377"/>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79" name="组合 178"/>
          <p:cNvGrpSpPr>
            <a:grpSpLocks noChangeAspect="1"/>
          </p:cNvGrpSpPr>
          <p:nvPr/>
        </p:nvGrpSpPr>
        <p:grpSpPr>
          <a:xfrm>
            <a:off x="2750185" y="1828165"/>
            <a:ext cx="229235" cy="1243330"/>
            <a:chOff x="8438" y="1355"/>
            <a:chExt cx="222" cy="1198"/>
          </a:xfrm>
          <a:noFill/>
        </p:grpSpPr>
        <p:sp>
          <p:nvSpPr>
            <p:cNvPr id="180"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182" name="椭圆 181"/>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3" name="椭圆 182"/>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4" name="椭圆 183"/>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6" name="椭圆 185"/>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8" name="椭圆 187"/>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9" name="椭圆 188"/>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90" name="组合 189"/>
          <p:cNvGrpSpPr>
            <a:grpSpLocks noChangeAspect="1"/>
          </p:cNvGrpSpPr>
          <p:nvPr/>
        </p:nvGrpSpPr>
        <p:grpSpPr>
          <a:xfrm>
            <a:off x="4601845" y="1709420"/>
            <a:ext cx="264795" cy="1427480"/>
            <a:chOff x="5028" y="2637"/>
            <a:chExt cx="222" cy="1198"/>
          </a:xfrm>
        </p:grpSpPr>
        <p:sp>
          <p:nvSpPr>
            <p:cNvPr id="191" name=" 11"/>
            <p:cNvSpPr/>
            <p:nvPr/>
          </p:nvSpPr>
          <p:spPr>
            <a:xfrm rot="16200000">
              <a:off x="4540" y="3125"/>
              <a:ext cx="1198" cy="222"/>
            </a:xfrm>
            <a:prstGeom prst="roundRect">
              <a:avLst>
                <a:gd name="adj" fmla="val 50000"/>
              </a:avLst>
            </a:prstGeom>
            <a:solidFill>
              <a:schemeClr val="bg1"/>
            </a:solidFill>
            <a:ln w="12700">
              <a:solidFill>
                <a:srgbClr val="C64848"/>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196" name="组合 195"/>
            <p:cNvGrpSpPr/>
            <p:nvPr/>
          </p:nvGrpSpPr>
          <p:grpSpPr>
            <a:xfrm>
              <a:off x="5112" y="3140"/>
              <a:ext cx="55" cy="216"/>
              <a:chOff x="5711" y="3077"/>
              <a:chExt cx="56" cy="216"/>
            </a:xfrm>
          </p:grpSpPr>
          <p:sp>
            <p:nvSpPr>
              <p:cNvPr id="197" name="椭圆 196"/>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98" name="椭圆 19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99" name="椭圆 198"/>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00" name="组合 199"/>
            <p:cNvGrpSpPr/>
            <p:nvPr/>
          </p:nvGrpSpPr>
          <p:grpSpPr>
            <a:xfrm>
              <a:off x="5066" y="2680"/>
              <a:ext cx="146" cy="324"/>
              <a:chOff x="7783" y="1363"/>
              <a:chExt cx="146" cy="324"/>
            </a:xfrm>
          </p:grpSpPr>
          <p:sp>
            <p:nvSpPr>
              <p:cNvPr id="202" name="椭圆 201"/>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03" name="椭圆 202"/>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04" name="组合 203"/>
            <p:cNvGrpSpPr/>
            <p:nvPr/>
          </p:nvGrpSpPr>
          <p:grpSpPr>
            <a:xfrm>
              <a:off x="5066" y="3465"/>
              <a:ext cx="146" cy="324"/>
              <a:chOff x="7783" y="1363"/>
              <a:chExt cx="146" cy="324"/>
            </a:xfrm>
          </p:grpSpPr>
          <p:sp>
            <p:nvSpPr>
              <p:cNvPr id="209" name="椭圆 208"/>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10" name="椭圆 209"/>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11" name="组合 210"/>
          <p:cNvGrpSpPr>
            <a:grpSpLocks noChangeAspect="1"/>
          </p:cNvGrpSpPr>
          <p:nvPr/>
        </p:nvGrpSpPr>
        <p:grpSpPr>
          <a:xfrm>
            <a:off x="5865495" y="1715770"/>
            <a:ext cx="257175" cy="1381125"/>
            <a:chOff x="6818" y="3042"/>
            <a:chExt cx="368" cy="1978"/>
          </a:xfrm>
        </p:grpSpPr>
        <p:sp>
          <p:nvSpPr>
            <p:cNvPr id="213" name="圆角矩形 212"/>
            <p:cNvSpPr/>
            <p:nvPr/>
          </p:nvSpPr>
          <p:spPr>
            <a:xfrm>
              <a:off x="6818" y="3042"/>
              <a:ext cx="369" cy="1979"/>
            </a:xfrm>
            <a:prstGeom prst="roundRect">
              <a:avLst/>
            </a:prstGeom>
            <a:ln>
              <a:solidFill>
                <a:srgbClr val="BE3C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23" name="组合 222"/>
            <p:cNvGrpSpPr/>
            <p:nvPr/>
          </p:nvGrpSpPr>
          <p:grpSpPr>
            <a:xfrm>
              <a:off x="6861" y="3117"/>
              <a:ext cx="282" cy="502"/>
              <a:chOff x="6861" y="3117"/>
              <a:chExt cx="282" cy="502"/>
            </a:xfrm>
          </p:grpSpPr>
          <p:sp>
            <p:nvSpPr>
              <p:cNvPr id="224" name="圆角矩形 223"/>
              <p:cNvSpPr/>
              <p:nvPr/>
            </p:nvSpPr>
            <p:spPr>
              <a:xfrm>
                <a:off x="6861" y="3117"/>
                <a:ext cx="283" cy="113"/>
              </a:xfrm>
              <a:prstGeom prst="roundRect">
                <a:avLst/>
              </a:prstGeom>
              <a:solidFill>
                <a:srgbClr val="D26481"/>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27" name="圆角矩形 226"/>
              <p:cNvSpPr/>
              <p:nvPr/>
            </p:nvSpPr>
            <p:spPr>
              <a:xfrm>
                <a:off x="6861" y="3312"/>
                <a:ext cx="283" cy="113"/>
              </a:xfrm>
              <a:prstGeom prst="roundRect">
                <a:avLst/>
              </a:prstGeom>
              <a:solidFill>
                <a:srgbClr val="7AB74D"/>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28" name="圆角矩形 227"/>
              <p:cNvSpPr/>
              <p:nvPr/>
            </p:nvSpPr>
            <p:spPr>
              <a:xfrm>
                <a:off x="6861" y="3507"/>
                <a:ext cx="283" cy="113"/>
              </a:xfrm>
              <a:prstGeom prst="roundRect">
                <a:avLst/>
              </a:prstGeom>
              <a:solidFill>
                <a:srgbClr val="EF863F"/>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229" name="椭圆 228"/>
            <p:cNvSpPr/>
            <p:nvPr/>
          </p:nvSpPr>
          <p:spPr>
            <a:xfrm rot="10800000">
              <a:off x="6957" y="3981"/>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0" name="椭圆 229"/>
            <p:cNvSpPr/>
            <p:nvPr/>
          </p:nvSpPr>
          <p:spPr>
            <a:xfrm rot="10800000">
              <a:off x="6957" y="3849"/>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2" name="椭圆 231"/>
            <p:cNvSpPr/>
            <p:nvPr/>
          </p:nvSpPr>
          <p:spPr>
            <a:xfrm rot="10800000">
              <a:off x="6957" y="4113"/>
              <a:ext cx="92" cy="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34" name="组合 233"/>
            <p:cNvGrpSpPr/>
            <p:nvPr/>
          </p:nvGrpSpPr>
          <p:grpSpPr>
            <a:xfrm>
              <a:off x="6862" y="4440"/>
              <a:ext cx="282" cy="502"/>
              <a:chOff x="6861" y="3117"/>
              <a:chExt cx="282" cy="502"/>
            </a:xfrm>
          </p:grpSpPr>
          <p:sp>
            <p:nvSpPr>
              <p:cNvPr id="235" name="圆角矩形 234"/>
              <p:cNvSpPr/>
              <p:nvPr/>
            </p:nvSpPr>
            <p:spPr>
              <a:xfrm>
                <a:off x="6861" y="3117"/>
                <a:ext cx="283" cy="113"/>
              </a:xfrm>
              <a:prstGeom prst="roundRect">
                <a:avLst/>
              </a:prstGeom>
              <a:solidFill>
                <a:srgbClr val="EF863F"/>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6" name="圆角矩形 235"/>
              <p:cNvSpPr/>
              <p:nvPr/>
            </p:nvSpPr>
            <p:spPr>
              <a:xfrm>
                <a:off x="6861" y="3312"/>
                <a:ext cx="283" cy="113"/>
              </a:xfrm>
              <a:prstGeom prst="roundRect">
                <a:avLst/>
              </a:prstGeom>
              <a:solidFill>
                <a:srgbClr val="D2648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7" name="圆角矩形 236"/>
              <p:cNvSpPr/>
              <p:nvPr/>
            </p:nvSpPr>
            <p:spPr>
              <a:xfrm>
                <a:off x="6861" y="3507"/>
                <a:ext cx="283" cy="113"/>
              </a:xfrm>
              <a:prstGeom prst="roundRect">
                <a:avLst/>
              </a:prstGeom>
              <a:solidFill>
                <a:srgbClr val="7AB74D"/>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38" name="组合 237"/>
          <p:cNvGrpSpPr>
            <a:grpSpLocks noChangeAspect="1"/>
          </p:cNvGrpSpPr>
          <p:nvPr/>
        </p:nvGrpSpPr>
        <p:grpSpPr>
          <a:xfrm>
            <a:off x="5865495" y="3208655"/>
            <a:ext cx="257175" cy="1381125"/>
            <a:chOff x="6818" y="3042"/>
            <a:chExt cx="368" cy="1978"/>
          </a:xfrm>
        </p:grpSpPr>
        <p:sp>
          <p:nvSpPr>
            <p:cNvPr id="239" name="圆角矩形 238"/>
            <p:cNvSpPr/>
            <p:nvPr/>
          </p:nvSpPr>
          <p:spPr>
            <a:xfrm>
              <a:off x="6818" y="3042"/>
              <a:ext cx="369" cy="1979"/>
            </a:xfrm>
            <a:prstGeom prst="roundRect">
              <a:avLst/>
            </a:prstGeom>
            <a:ln>
              <a:solidFill>
                <a:srgbClr val="17375E"/>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40" name="组合 239"/>
            <p:cNvGrpSpPr/>
            <p:nvPr/>
          </p:nvGrpSpPr>
          <p:grpSpPr>
            <a:xfrm>
              <a:off x="6861" y="3117"/>
              <a:ext cx="282" cy="502"/>
              <a:chOff x="6861" y="3117"/>
              <a:chExt cx="282" cy="502"/>
            </a:xfrm>
          </p:grpSpPr>
          <p:sp>
            <p:nvSpPr>
              <p:cNvPr id="241" name="圆角矩形 240"/>
              <p:cNvSpPr/>
              <p:nvPr/>
            </p:nvSpPr>
            <p:spPr>
              <a:xfrm>
                <a:off x="6861" y="3117"/>
                <a:ext cx="283" cy="113"/>
              </a:xfrm>
              <a:prstGeom prst="roundRect">
                <a:avLst/>
              </a:prstGeom>
              <a:solidFill>
                <a:srgbClr val="D26481"/>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2" name="圆角矩形 241"/>
              <p:cNvSpPr/>
              <p:nvPr/>
            </p:nvSpPr>
            <p:spPr>
              <a:xfrm>
                <a:off x="6861" y="3312"/>
                <a:ext cx="283" cy="113"/>
              </a:xfrm>
              <a:prstGeom prst="roundRect">
                <a:avLst/>
              </a:prstGeom>
              <a:solidFill>
                <a:srgbClr val="7AB74D"/>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3" name="圆角矩形 242"/>
              <p:cNvSpPr/>
              <p:nvPr/>
            </p:nvSpPr>
            <p:spPr>
              <a:xfrm>
                <a:off x="6861" y="3507"/>
                <a:ext cx="283" cy="113"/>
              </a:xfrm>
              <a:prstGeom prst="roundRect">
                <a:avLst/>
              </a:prstGeom>
              <a:solidFill>
                <a:srgbClr val="EF863F"/>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244" name="椭圆 243"/>
            <p:cNvSpPr/>
            <p:nvPr/>
          </p:nvSpPr>
          <p:spPr>
            <a:xfrm rot="10800000">
              <a:off x="6957" y="3981"/>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5" name="椭圆 244"/>
            <p:cNvSpPr/>
            <p:nvPr/>
          </p:nvSpPr>
          <p:spPr>
            <a:xfrm rot="10800000">
              <a:off x="6957" y="3849"/>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6" name="椭圆 245"/>
            <p:cNvSpPr/>
            <p:nvPr/>
          </p:nvSpPr>
          <p:spPr>
            <a:xfrm rot="10800000">
              <a:off x="6957" y="4113"/>
              <a:ext cx="92" cy="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47" name="组合 246"/>
            <p:cNvGrpSpPr/>
            <p:nvPr/>
          </p:nvGrpSpPr>
          <p:grpSpPr>
            <a:xfrm>
              <a:off x="6862" y="4440"/>
              <a:ext cx="282" cy="502"/>
              <a:chOff x="6861" y="3117"/>
              <a:chExt cx="282" cy="502"/>
            </a:xfrm>
          </p:grpSpPr>
          <p:sp>
            <p:nvSpPr>
              <p:cNvPr id="248" name="圆角矩形 247"/>
              <p:cNvSpPr/>
              <p:nvPr/>
            </p:nvSpPr>
            <p:spPr>
              <a:xfrm>
                <a:off x="6861" y="3117"/>
                <a:ext cx="283" cy="113"/>
              </a:xfrm>
              <a:prstGeom prst="roundRect">
                <a:avLst/>
              </a:prstGeom>
              <a:solidFill>
                <a:srgbClr val="EF863F"/>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9" name="圆角矩形 248"/>
              <p:cNvSpPr/>
              <p:nvPr/>
            </p:nvSpPr>
            <p:spPr>
              <a:xfrm>
                <a:off x="6861" y="3312"/>
                <a:ext cx="283" cy="113"/>
              </a:xfrm>
              <a:prstGeom prst="roundRect">
                <a:avLst/>
              </a:prstGeom>
              <a:solidFill>
                <a:srgbClr val="D2648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50" name="圆角矩形 249"/>
              <p:cNvSpPr/>
              <p:nvPr/>
            </p:nvSpPr>
            <p:spPr>
              <a:xfrm>
                <a:off x="6861" y="3507"/>
                <a:ext cx="283" cy="113"/>
              </a:xfrm>
              <a:prstGeom prst="roundRect">
                <a:avLst/>
              </a:prstGeom>
              <a:solidFill>
                <a:srgbClr val="7AB74D"/>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51" name="组合 250"/>
          <p:cNvGrpSpPr/>
          <p:nvPr/>
        </p:nvGrpSpPr>
        <p:grpSpPr>
          <a:xfrm>
            <a:off x="1551940" y="3550920"/>
            <a:ext cx="800100" cy="808990"/>
            <a:chOff x="-114" y="467"/>
            <a:chExt cx="3959" cy="3999"/>
          </a:xfrm>
        </p:grpSpPr>
        <p:sp>
          <p:nvSpPr>
            <p:cNvPr id="252" name="矩形 251"/>
            <p:cNvSpPr/>
            <p:nvPr/>
          </p:nvSpPr>
          <p:spPr>
            <a:xfrm>
              <a:off x="585" y="467"/>
              <a:ext cx="3260" cy="3260"/>
            </a:xfrm>
            <a:prstGeom prst="rect">
              <a:avLst/>
            </a:prstGeom>
            <a:blipFill rotWithShape="1">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55" name="矩形 254"/>
            <p:cNvSpPr/>
            <p:nvPr/>
          </p:nvSpPr>
          <p:spPr>
            <a:xfrm>
              <a:off x="-114" y="1206"/>
              <a:ext cx="3260" cy="3260"/>
            </a:xfrm>
            <a:prstGeom prst="rect">
              <a:avLst/>
            </a:prstGeom>
            <a:blipFill rotWithShape="1">
              <a:blip r:embed="rId4"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56" name="组合 255"/>
          <p:cNvGrpSpPr>
            <a:grpSpLocks noChangeAspect="1"/>
          </p:cNvGrpSpPr>
          <p:nvPr/>
        </p:nvGrpSpPr>
        <p:grpSpPr>
          <a:xfrm>
            <a:off x="3415030" y="3242945"/>
            <a:ext cx="330835" cy="1381125"/>
            <a:chOff x="5332" y="6712"/>
            <a:chExt cx="449" cy="1876"/>
          </a:xfrm>
        </p:grpSpPr>
        <p:grpSp>
          <p:nvGrpSpPr>
            <p:cNvPr id="257" name="组合 256"/>
            <p:cNvGrpSpPr/>
            <p:nvPr/>
          </p:nvGrpSpPr>
          <p:grpSpPr>
            <a:xfrm>
              <a:off x="5332" y="6712"/>
              <a:ext cx="375" cy="1797"/>
              <a:chOff x="2806" y="2630"/>
              <a:chExt cx="226" cy="1076"/>
            </a:xfrm>
          </p:grpSpPr>
          <p:sp>
            <p:nvSpPr>
              <p:cNvPr id="258" name="矩形 257"/>
              <p:cNvSpPr/>
              <p:nvPr/>
            </p:nvSpPr>
            <p:spPr>
              <a:xfrm>
                <a:off x="2806" y="2630"/>
                <a:ext cx="227" cy="1077"/>
              </a:xfrm>
              <a:prstGeom prst="rect">
                <a:avLst/>
              </a:prstGeom>
              <a:solidFill>
                <a:schemeClr val="accent1">
                  <a:lumMod val="60000"/>
                  <a:lumOff val="40000"/>
                </a:schemeClr>
              </a:solidFill>
              <a:ln w="127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59" name="组合 258"/>
              <p:cNvGrpSpPr/>
              <p:nvPr/>
            </p:nvGrpSpPr>
            <p:grpSpPr>
              <a:xfrm>
                <a:off x="2892" y="3064"/>
                <a:ext cx="55" cy="216"/>
                <a:chOff x="5711" y="3077"/>
                <a:chExt cx="56" cy="216"/>
              </a:xfrm>
            </p:grpSpPr>
            <p:sp>
              <p:nvSpPr>
                <p:cNvPr id="260" name="椭圆 259"/>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1" name="椭圆 260"/>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2" name="椭圆 261"/>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63" name="组合 262"/>
              <p:cNvGrpSpPr/>
              <p:nvPr/>
            </p:nvGrpSpPr>
            <p:grpSpPr>
              <a:xfrm>
                <a:off x="2851" y="2687"/>
                <a:ext cx="136" cy="319"/>
                <a:chOff x="2857" y="2687"/>
                <a:chExt cx="136" cy="319"/>
              </a:xfrm>
            </p:grpSpPr>
            <p:sp>
              <p:nvSpPr>
                <p:cNvPr id="264" name="椭圆 263"/>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5" name="椭圆 264"/>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66" name="组合 265"/>
              <p:cNvGrpSpPr/>
              <p:nvPr/>
            </p:nvGrpSpPr>
            <p:grpSpPr>
              <a:xfrm>
                <a:off x="2851" y="3329"/>
                <a:ext cx="136" cy="319"/>
                <a:chOff x="2857" y="2687"/>
                <a:chExt cx="136" cy="319"/>
              </a:xfrm>
            </p:grpSpPr>
            <p:sp>
              <p:nvSpPr>
                <p:cNvPr id="267" name="椭圆 266"/>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8" name="椭圆 267"/>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69" name="组合 268"/>
            <p:cNvGrpSpPr/>
            <p:nvPr/>
          </p:nvGrpSpPr>
          <p:grpSpPr>
            <a:xfrm>
              <a:off x="5407" y="6792"/>
              <a:ext cx="375" cy="1797"/>
              <a:chOff x="2806" y="2630"/>
              <a:chExt cx="226" cy="1076"/>
            </a:xfrm>
          </p:grpSpPr>
          <p:sp>
            <p:nvSpPr>
              <p:cNvPr id="270" name="矩形 269"/>
              <p:cNvSpPr/>
              <p:nvPr/>
            </p:nvSpPr>
            <p:spPr>
              <a:xfrm>
                <a:off x="2806" y="2630"/>
                <a:ext cx="227" cy="1077"/>
              </a:xfrm>
              <a:prstGeom prst="rect">
                <a:avLst/>
              </a:prstGeom>
              <a:solidFill>
                <a:schemeClr val="accent1">
                  <a:lumMod val="60000"/>
                  <a:lumOff val="40000"/>
                </a:schemeClr>
              </a:solidFill>
              <a:ln w="127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71" name="组合 270"/>
              <p:cNvGrpSpPr/>
              <p:nvPr/>
            </p:nvGrpSpPr>
            <p:grpSpPr>
              <a:xfrm>
                <a:off x="2892" y="3064"/>
                <a:ext cx="55" cy="216"/>
                <a:chOff x="5711" y="3077"/>
                <a:chExt cx="56" cy="216"/>
              </a:xfrm>
            </p:grpSpPr>
            <p:sp>
              <p:nvSpPr>
                <p:cNvPr id="272" name="椭圆 271"/>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3" name="椭圆 272"/>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4" name="椭圆 273"/>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75" name="组合 274"/>
              <p:cNvGrpSpPr/>
              <p:nvPr/>
            </p:nvGrpSpPr>
            <p:grpSpPr>
              <a:xfrm>
                <a:off x="2851" y="2687"/>
                <a:ext cx="136" cy="319"/>
                <a:chOff x="2857" y="2687"/>
                <a:chExt cx="136" cy="319"/>
              </a:xfrm>
            </p:grpSpPr>
            <p:sp>
              <p:nvSpPr>
                <p:cNvPr id="276" name="椭圆 275"/>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7" name="椭圆 276"/>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78" name="组合 277"/>
              <p:cNvGrpSpPr/>
              <p:nvPr/>
            </p:nvGrpSpPr>
            <p:grpSpPr>
              <a:xfrm>
                <a:off x="2851" y="3329"/>
                <a:ext cx="136" cy="319"/>
                <a:chOff x="2857" y="2687"/>
                <a:chExt cx="136" cy="319"/>
              </a:xfrm>
            </p:grpSpPr>
            <p:sp>
              <p:nvSpPr>
                <p:cNvPr id="279" name="椭圆 278"/>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0" name="椭圆 279"/>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grpSp>
        <p:nvGrpSpPr>
          <p:cNvPr id="281" name="组合 280"/>
          <p:cNvGrpSpPr>
            <a:grpSpLocks noChangeAspect="1"/>
          </p:cNvGrpSpPr>
          <p:nvPr/>
        </p:nvGrpSpPr>
        <p:grpSpPr>
          <a:xfrm>
            <a:off x="2750185" y="3320415"/>
            <a:ext cx="220980" cy="1196975"/>
            <a:chOff x="8437" y="1355"/>
            <a:chExt cx="222" cy="1198"/>
          </a:xfrm>
          <a:solidFill>
            <a:schemeClr val="bg1"/>
          </a:solidFill>
        </p:grpSpPr>
        <p:sp>
          <p:nvSpPr>
            <p:cNvPr id="282" name=" 11"/>
            <p:cNvSpPr/>
            <p:nvPr/>
          </p:nvSpPr>
          <p:spPr>
            <a:xfrm rot="16200000">
              <a:off x="7949" y="1843"/>
              <a:ext cx="1198" cy="222"/>
            </a:xfrm>
            <a:prstGeom prst="roundRect">
              <a:avLst>
                <a:gd name="adj" fmla="val 50000"/>
              </a:avLst>
            </a:prstGeom>
            <a:solidFill>
              <a:schemeClr val="accent1">
                <a:lumMod val="20000"/>
                <a:lumOff val="80000"/>
              </a:schemeClr>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283" name="椭圆 282"/>
            <p:cNvSpPr>
              <a:spLocks noChangeAspect="1"/>
            </p:cNvSpPr>
            <p:nvPr/>
          </p:nvSpPr>
          <p:spPr>
            <a:xfrm rot="10800000">
              <a:off x="8475" y="1394"/>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4" name="椭圆 283"/>
            <p:cNvSpPr>
              <a:spLocks noChangeAspect="1"/>
            </p:cNvSpPr>
            <p:nvPr/>
          </p:nvSpPr>
          <p:spPr>
            <a:xfrm rot="10800000">
              <a:off x="8475" y="1588"/>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5" name="椭圆 284"/>
            <p:cNvSpPr>
              <a:spLocks noChangeAspect="1"/>
            </p:cNvSpPr>
            <p:nvPr/>
          </p:nvSpPr>
          <p:spPr>
            <a:xfrm rot="10800000">
              <a:off x="8475" y="2170"/>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6" name="椭圆 285"/>
            <p:cNvSpPr>
              <a:spLocks noChangeAspect="1"/>
            </p:cNvSpPr>
            <p:nvPr/>
          </p:nvSpPr>
          <p:spPr>
            <a:xfrm rot="10800000">
              <a:off x="8475" y="2364"/>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7" name="椭圆 286"/>
            <p:cNvSpPr>
              <a:spLocks noChangeAspect="1"/>
            </p:cNvSpPr>
            <p:nvPr/>
          </p:nvSpPr>
          <p:spPr>
            <a:xfrm rot="10800000">
              <a:off x="8475" y="1782"/>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8" name="椭圆 287"/>
            <p:cNvSpPr>
              <a:spLocks noChangeAspect="1"/>
            </p:cNvSpPr>
            <p:nvPr/>
          </p:nvSpPr>
          <p:spPr>
            <a:xfrm rot="10800000">
              <a:off x="8475" y="1976"/>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89" name="组合 288"/>
          <p:cNvGrpSpPr>
            <a:grpSpLocks noChangeAspect="1"/>
          </p:cNvGrpSpPr>
          <p:nvPr/>
        </p:nvGrpSpPr>
        <p:grpSpPr>
          <a:xfrm>
            <a:off x="8413115" y="1760855"/>
            <a:ext cx="192405" cy="1335405"/>
            <a:chOff x="11623" y="4380"/>
            <a:chExt cx="340" cy="2337"/>
          </a:xfrm>
        </p:grpSpPr>
        <p:sp>
          <p:nvSpPr>
            <p:cNvPr id="290" name="矩形 289"/>
            <p:cNvSpPr/>
            <p:nvPr/>
          </p:nvSpPr>
          <p:spPr>
            <a:xfrm>
              <a:off x="11623" y="4380"/>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1" name="矩形 290"/>
            <p:cNvSpPr/>
            <p:nvPr/>
          </p:nvSpPr>
          <p:spPr>
            <a:xfrm>
              <a:off x="11623" y="4705"/>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2" name="矩形 291"/>
            <p:cNvSpPr/>
            <p:nvPr/>
          </p:nvSpPr>
          <p:spPr>
            <a:xfrm>
              <a:off x="11623" y="5046"/>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3" name="矩形 292"/>
            <p:cNvSpPr/>
            <p:nvPr/>
          </p:nvSpPr>
          <p:spPr>
            <a:xfrm>
              <a:off x="11623" y="5371"/>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4" name="矩形 293"/>
            <p:cNvSpPr/>
            <p:nvPr/>
          </p:nvSpPr>
          <p:spPr>
            <a:xfrm>
              <a:off x="11623" y="5711"/>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5" name="矩形 294"/>
            <p:cNvSpPr/>
            <p:nvPr/>
          </p:nvSpPr>
          <p:spPr>
            <a:xfrm>
              <a:off x="11623" y="6036"/>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6" name="矩形 295"/>
            <p:cNvSpPr/>
            <p:nvPr/>
          </p:nvSpPr>
          <p:spPr>
            <a:xfrm>
              <a:off x="11623" y="6377"/>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aphicFrame>
        <p:nvGraphicFramePr>
          <p:cNvPr id="297" name="对象 296">
            <a:hlinkClick r:id="" action="ppaction://ole?verb=0"/>
          </p:cNvPr>
          <p:cNvGraphicFramePr/>
          <p:nvPr/>
        </p:nvGraphicFramePr>
        <p:xfrm>
          <a:off x="10439400" y="3079115"/>
          <a:ext cx="386715" cy="154305"/>
        </p:xfrm>
        <a:graphic>
          <a:graphicData uri="http://schemas.openxmlformats.org/presentationml/2006/ole">
            <mc:AlternateContent xmlns:mc="http://schemas.openxmlformats.org/markup-compatibility/2006">
              <mc:Choice xmlns:v="urn:schemas-microsoft-com:vml" Requires="v">
                <p:oleObj spid="_x0000_s1027" name="" r:id="rId5" imgW="10668000" imgH="4267200" progId="Equation.3">
                  <p:embed/>
                </p:oleObj>
              </mc:Choice>
              <mc:Fallback>
                <p:oleObj name="" r:id="rId5" imgW="10668000" imgH="4267200" progId="Equation.3">
                  <p:embed/>
                  <p:pic>
                    <p:nvPicPr>
                      <p:cNvPr id="0" name="图片 3079" descr="image27"/>
                      <p:cNvPicPr/>
                      <p:nvPr/>
                    </p:nvPicPr>
                    <p:blipFill>
                      <a:blip r:embed="rId6"/>
                      <a:stretch>
                        <a:fillRect/>
                      </a:stretch>
                    </p:blipFill>
                    <p:spPr>
                      <a:xfrm>
                        <a:off x="10439400" y="3079115"/>
                        <a:ext cx="386715" cy="154305"/>
                      </a:xfrm>
                      <a:prstGeom prst="rect">
                        <a:avLst/>
                      </a:prstGeom>
                      <a:noFill/>
                      <a:ln w="9525">
                        <a:noFill/>
                      </a:ln>
                    </p:spPr>
                  </p:pic>
                </p:oleObj>
              </mc:Fallback>
            </mc:AlternateContent>
          </a:graphicData>
        </a:graphic>
      </p:graphicFrame>
      <p:sp>
        <p:nvSpPr>
          <p:cNvPr id="303" name="文本框 302"/>
          <p:cNvSpPr txBox="1"/>
          <p:nvPr/>
        </p:nvSpPr>
        <p:spPr>
          <a:xfrm>
            <a:off x="375920" y="2169795"/>
            <a:ext cx="1178560" cy="378460"/>
          </a:xfrm>
          <a:prstGeom prst="rect">
            <a:avLst/>
          </a:prstGeom>
          <a:noFill/>
        </p:spPr>
        <p:txBody>
          <a:bodyPr wrap="square" rtlCol="0">
            <a:spAutoFit/>
          </a:bodyPr>
          <a:lstStyle/>
          <a:p>
            <a:r>
              <a:rPr lang="en-US" altLang="zh-CN" sz="1865" b="1">
                <a:solidFill>
                  <a:schemeClr val="bg1"/>
                </a:solidFill>
                <a:latin typeface="Times New Roman" panose="02020603050405020304" pitchFamily="18" charset="0"/>
                <a:ea typeface="Times New Roman" panose="02020603050405020304" pitchFamily="18" charset="0"/>
              </a:rPr>
              <a:t>LabNet :</a:t>
            </a:r>
            <a:endParaRPr lang="en-US" altLang="zh-CN" sz="1865" b="1">
              <a:solidFill>
                <a:schemeClr val="bg1"/>
              </a:solidFill>
              <a:latin typeface="Times New Roman" panose="02020603050405020304" pitchFamily="18" charset="0"/>
              <a:ea typeface="Times New Roman" panose="02020603050405020304" pitchFamily="18" charset="0"/>
            </a:endParaRPr>
          </a:p>
        </p:txBody>
      </p:sp>
      <p:sp>
        <p:nvSpPr>
          <p:cNvPr id="304" name="文本框 303"/>
          <p:cNvSpPr txBox="1"/>
          <p:nvPr/>
        </p:nvSpPr>
        <p:spPr>
          <a:xfrm>
            <a:off x="355600" y="3797300"/>
            <a:ext cx="1219835" cy="378460"/>
          </a:xfrm>
          <a:prstGeom prst="rect">
            <a:avLst/>
          </a:prstGeom>
          <a:noFill/>
        </p:spPr>
        <p:txBody>
          <a:bodyPr wrap="square" rtlCol="0">
            <a:spAutoFit/>
          </a:bodyPr>
          <a:lstStyle/>
          <a:p>
            <a:r>
              <a:rPr lang="en-US" altLang="zh-CN" sz="1865" b="1">
                <a:solidFill>
                  <a:schemeClr val="bg1"/>
                </a:solidFill>
                <a:latin typeface="Times New Roman" panose="02020603050405020304" pitchFamily="18" charset="0"/>
                <a:ea typeface="Times New Roman" panose="02020603050405020304" pitchFamily="18" charset="0"/>
              </a:rPr>
              <a:t>ImgNet :</a:t>
            </a:r>
            <a:endParaRPr lang="en-US" altLang="zh-CN" sz="1865" b="1">
              <a:solidFill>
                <a:schemeClr val="bg1"/>
              </a:solidFill>
              <a:latin typeface="Times New Roman" panose="02020603050405020304" pitchFamily="18" charset="0"/>
              <a:ea typeface="Times New Roman" panose="02020603050405020304" pitchFamily="18" charset="0"/>
            </a:endParaRPr>
          </a:p>
        </p:txBody>
      </p:sp>
      <p:cxnSp>
        <p:nvCxnSpPr>
          <p:cNvPr id="305" name="直接箭头连接符 304"/>
          <p:cNvCxnSpPr/>
          <p:nvPr/>
        </p:nvCxnSpPr>
        <p:spPr>
          <a:xfrm>
            <a:off x="3018790" y="2384425"/>
            <a:ext cx="1565275" cy="762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6" name="直接箭头连接符 305"/>
          <p:cNvCxnSpPr/>
          <p:nvPr/>
        </p:nvCxnSpPr>
        <p:spPr>
          <a:xfrm>
            <a:off x="4872355" y="2387600"/>
            <a:ext cx="96710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7" name="直接箭头连接符 306"/>
          <p:cNvCxnSpPr/>
          <p:nvPr/>
        </p:nvCxnSpPr>
        <p:spPr>
          <a:xfrm>
            <a:off x="8657590" y="2424430"/>
            <a:ext cx="1841500"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8" name="直接箭头连接符 307"/>
          <p:cNvCxnSpPr/>
          <p:nvPr/>
        </p:nvCxnSpPr>
        <p:spPr>
          <a:xfrm>
            <a:off x="6162040" y="3879850"/>
            <a:ext cx="221043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9" name="直接箭头连接符 308"/>
          <p:cNvCxnSpPr/>
          <p:nvPr/>
        </p:nvCxnSpPr>
        <p:spPr>
          <a:xfrm>
            <a:off x="4861560" y="3879850"/>
            <a:ext cx="96710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0" name="直接箭头连接符 309"/>
          <p:cNvCxnSpPr/>
          <p:nvPr/>
        </p:nvCxnSpPr>
        <p:spPr>
          <a:xfrm>
            <a:off x="4314825" y="3879850"/>
            <a:ext cx="26987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1" name="直接箭头连接符 310"/>
          <p:cNvCxnSpPr/>
          <p:nvPr/>
        </p:nvCxnSpPr>
        <p:spPr>
          <a:xfrm>
            <a:off x="3772535" y="3879850"/>
            <a:ext cx="26987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3016885" y="3879850"/>
            <a:ext cx="368300"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313" name="组合 312"/>
          <p:cNvGrpSpPr/>
          <p:nvPr/>
        </p:nvGrpSpPr>
        <p:grpSpPr>
          <a:xfrm>
            <a:off x="6029325" y="1475105"/>
            <a:ext cx="1556385" cy="614680"/>
            <a:chOff x="9407" y="3721"/>
            <a:chExt cx="2291" cy="906"/>
          </a:xfrm>
        </p:grpSpPr>
        <p:sp>
          <p:nvSpPr>
            <p:cNvPr id="314" name="弧形 313"/>
            <p:cNvSpPr>
              <a:spLocks noChangeAspect="1"/>
            </p:cNvSpPr>
            <p:nvPr/>
          </p:nvSpPr>
          <p:spPr>
            <a:xfrm rot="18060000">
              <a:off x="9407" y="3721"/>
              <a:ext cx="839" cy="839"/>
            </a:xfrm>
            <a:prstGeom prst="arc">
              <a:avLst>
                <a:gd name="adj1" fmla="val 15442114"/>
                <a:gd name="adj2" fmla="val 2644910"/>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15" name="文本框 314"/>
            <p:cNvSpPr txBox="1"/>
            <p:nvPr/>
          </p:nvSpPr>
          <p:spPr>
            <a:xfrm>
              <a:off x="9423" y="3977"/>
              <a:ext cx="2275" cy="497"/>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rPr>
                <a:t>Pairwise Loss</a:t>
              </a:r>
              <a:endParaRPr lang="en-US" altLang="zh-CN" sz="1600" b="1">
                <a:solidFill>
                  <a:schemeClr val="bg1"/>
                </a:solidFill>
                <a:latin typeface="Times New Roman" panose="02020603050405020304" pitchFamily="18" charset="0"/>
                <a:ea typeface="Times New Roman" panose="02020603050405020304" pitchFamily="18" charset="0"/>
              </a:endParaRPr>
            </a:p>
          </p:txBody>
        </p:sp>
        <p:sp>
          <p:nvSpPr>
            <p:cNvPr id="316" name="弧形 315"/>
            <p:cNvSpPr>
              <a:spLocks noChangeAspect="1"/>
            </p:cNvSpPr>
            <p:nvPr/>
          </p:nvSpPr>
          <p:spPr>
            <a:xfrm rot="21120000">
              <a:off x="9407" y="3788"/>
              <a:ext cx="839" cy="839"/>
            </a:xfrm>
            <a:prstGeom prst="arc">
              <a:avLst>
                <a:gd name="adj1" fmla="val 215902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320" name="组合 319"/>
          <p:cNvGrpSpPr/>
          <p:nvPr/>
        </p:nvGrpSpPr>
        <p:grpSpPr>
          <a:xfrm rot="16200000" flipV="1">
            <a:off x="1290320" y="1998345"/>
            <a:ext cx="1167765" cy="914400"/>
            <a:chOff x="3560" y="4775"/>
            <a:chExt cx="1719" cy="1347"/>
          </a:xfrm>
        </p:grpSpPr>
        <p:grpSp>
          <p:nvGrpSpPr>
            <p:cNvPr id="321" name="组合 320"/>
            <p:cNvGrpSpPr/>
            <p:nvPr/>
          </p:nvGrpSpPr>
          <p:grpSpPr>
            <a:xfrm rot="10800000" flipV="1">
              <a:off x="3560" y="4775"/>
              <a:ext cx="1719" cy="1347"/>
              <a:chOff x="1442" y="8589"/>
              <a:chExt cx="2051" cy="1575"/>
            </a:xfrm>
          </p:grpSpPr>
          <p:sp>
            <p:nvSpPr>
              <p:cNvPr id="322" name="文本框 321"/>
              <p:cNvSpPr txBox="1"/>
              <p:nvPr/>
            </p:nvSpPr>
            <p:spPr>
              <a:xfrm rot="10800000" flipH="1">
                <a:off x="1442" y="9012"/>
                <a:ext cx="2051" cy="1152"/>
              </a:xfrm>
              <a:prstGeom prst="rect">
                <a:avLst/>
              </a:prstGeom>
              <a:noFill/>
            </p:spPr>
            <p:txBody>
              <a:bodyPr vert="eaVert" wrap="square" rtlCol="0">
                <a:spAutoFit/>
              </a:bodyPr>
              <a:lstStyle/>
              <a:p>
                <a:pPr algn="r">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800" b="1" dirty="0" smtClean="0">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race</a:t>
                </a:r>
                <a:endParaRPr lang="en-US" altLang="zh-CN" sz="700" b="1" dirty="0" err="1" smtClean="0">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waterfall</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p:txBody>
          </p:sp>
          <p:sp>
            <p:nvSpPr>
              <p:cNvPr id="323" name="文本框 322"/>
              <p:cNvSpPr txBox="1"/>
              <p:nvPr/>
            </p:nvSpPr>
            <p:spPr>
              <a:xfrm>
                <a:off x="1442" y="8589"/>
                <a:ext cx="2001" cy="369"/>
              </a:xfrm>
              <a:prstGeom prst="rect">
                <a:avLst/>
              </a:prstGeom>
              <a:noFill/>
            </p:spPr>
            <p:txBody>
              <a:bodyPr wrap="square" rtlCol="0">
                <a:spAutoFit/>
              </a:bodyPr>
              <a:lstStyle/>
              <a:p>
                <a:pPr algn="dist">
                  <a:lnSpc>
                    <a:spcPct val="80000"/>
                  </a:lnSpc>
                </a:pPr>
                <a:r>
                  <a:rPr lang="en-US" altLang="zh-CN" sz="1000" b="1">
                    <a:solidFill>
                      <a:schemeClr val="bg1"/>
                    </a:solidFill>
                    <a:latin typeface="Times New Roman" panose="02020603050405020304" pitchFamily="18" charset="0"/>
                    <a:ea typeface="Times New Roman" panose="02020603050405020304" pitchFamily="18" charset="0"/>
                  </a:rPr>
                  <a:t>10001100 </a:t>
                </a:r>
                <a:endParaRPr lang="en-US" altLang="zh-CN" sz="1000" b="1">
                  <a:solidFill>
                    <a:schemeClr val="bg1"/>
                  </a:solidFill>
                  <a:latin typeface="Times New Roman" panose="02020603050405020304" pitchFamily="18" charset="0"/>
                  <a:ea typeface="Times New Roman" panose="02020603050405020304" pitchFamily="18" charset="0"/>
                </a:endParaRPr>
              </a:p>
            </p:txBody>
          </p:sp>
        </p:grpSp>
        <p:cxnSp>
          <p:nvCxnSpPr>
            <p:cNvPr id="324" name="直接连接符 323"/>
            <p:cNvCxnSpPr/>
            <p:nvPr/>
          </p:nvCxnSpPr>
          <p:spPr>
            <a:xfrm>
              <a:off x="3745" y="5085"/>
              <a:ext cx="1474"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grpSp>
        <p:nvGrpSpPr>
          <p:cNvPr id="325" name="组合 324"/>
          <p:cNvGrpSpPr>
            <a:grpSpLocks noChangeAspect="1"/>
          </p:cNvGrpSpPr>
          <p:nvPr/>
        </p:nvGrpSpPr>
        <p:grpSpPr>
          <a:xfrm>
            <a:off x="10530840" y="1872615"/>
            <a:ext cx="229235" cy="1243330"/>
            <a:chOff x="8438" y="1355"/>
            <a:chExt cx="222" cy="1198"/>
          </a:xfrm>
          <a:noFill/>
        </p:grpSpPr>
        <p:sp>
          <p:nvSpPr>
            <p:cNvPr id="326"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327" name="椭圆 326"/>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28" name="椭圆 327"/>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29" name="椭圆 328"/>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0" name="椭圆 329"/>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1" name="椭圆 330"/>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2" name="椭圆 331"/>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cxnSp>
        <p:nvCxnSpPr>
          <p:cNvPr id="333" name="直接箭头连接符 332"/>
          <p:cNvCxnSpPr/>
          <p:nvPr/>
        </p:nvCxnSpPr>
        <p:spPr>
          <a:xfrm>
            <a:off x="6169025" y="2419350"/>
            <a:ext cx="221043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6031865" y="2760345"/>
            <a:ext cx="1606550" cy="811530"/>
            <a:chOff x="9499" y="4347"/>
            <a:chExt cx="2530" cy="1278"/>
          </a:xfrm>
        </p:grpSpPr>
        <p:grpSp>
          <p:nvGrpSpPr>
            <p:cNvPr id="317" name="组合 316"/>
            <p:cNvGrpSpPr/>
            <p:nvPr/>
          </p:nvGrpSpPr>
          <p:grpSpPr>
            <a:xfrm rot="21360000">
              <a:off x="9499" y="4347"/>
              <a:ext cx="866" cy="1278"/>
              <a:chOff x="8620" y="6332"/>
              <a:chExt cx="810" cy="1195"/>
            </a:xfrm>
          </p:grpSpPr>
          <p:sp>
            <p:nvSpPr>
              <p:cNvPr id="318" name="弧形 317"/>
              <p:cNvSpPr>
                <a:spLocks noChangeAspect="1"/>
              </p:cNvSpPr>
              <p:nvPr/>
            </p:nvSpPr>
            <p:spPr>
              <a:xfrm rot="20880000">
                <a:off x="8620" y="6332"/>
                <a:ext cx="810" cy="902"/>
              </a:xfrm>
              <a:prstGeom prst="arc">
                <a:avLst>
                  <a:gd name="adj1" fmla="val 15598430"/>
                  <a:gd name="adj2" fmla="val 891280"/>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19" name="弧形 318"/>
              <p:cNvSpPr>
                <a:spLocks noChangeAspect="1"/>
              </p:cNvSpPr>
              <p:nvPr/>
            </p:nvSpPr>
            <p:spPr>
              <a:xfrm rot="1560000">
                <a:off x="8699" y="6669"/>
                <a:ext cx="701" cy="858"/>
              </a:xfrm>
              <a:prstGeom prst="arc">
                <a:avLst>
                  <a:gd name="adj1" fmla="val 19877404"/>
                  <a:gd name="adj2" fmla="val 5375537"/>
                </a:avLst>
              </a:prstGeom>
              <a:ln w="44450">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334" name="文本框 333"/>
            <p:cNvSpPr txBox="1"/>
            <p:nvPr/>
          </p:nvSpPr>
          <p:spPr>
            <a:xfrm>
              <a:off x="9597" y="4671"/>
              <a:ext cx="2433" cy="531"/>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sym typeface="+mn-ea"/>
                </a:rPr>
                <a:t>Pairwise Loss</a:t>
              </a:r>
              <a:endParaRPr lang="en-US" altLang="zh-CN" sz="1600" b="1">
                <a:solidFill>
                  <a:schemeClr val="bg1"/>
                </a:solidFill>
                <a:latin typeface="Times New Roman" panose="02020603050405020304" pitchFamily="18" charset="0"/>
                <a:ea typeface="Times New Roman" panose="02020603050405020304" pitchFamily="18" charset="0"/>
                <a:sym typeface="+mn-ea"/>
              </a:endParaRPr>
            </a:p>
          </p:txBody>
        </p:sp>
      </p:grpSp>
      <p:grpSp>
        <p:nvGrpSpPr>
          <p:cNvPr id="335" name="组合 334"/>
          <p:cNvGrpSpPr/>
          <p:nvPr/>
        </p:nvGrpSpPr>
        <p:grpSpPr>
          <a:xfrm>
            <a:off x="8536940" y="1524635"/>
            <a:ext cx="1658620" cy="614680"/>
            <a:chOff x="9407" y="3721"/>
            <a:chExt cx="2441" cy="906"/>
          </a:xfrm>
        </p:grpSpPr>
        <p:sp>
          <p:nvSpPr>
            <p:cNvPr id="336" name="弧形 335"/>
            <p:cNvSpPr>
              <a:spLocks noChangeAspect="1"/>
            </p:cNvSpPr>
            <p:nvPr/>
          </p:nvSpPr>
          <p:spPr>
            <a:xfrm rot="18060000">
              <a:off x="9407" y="3721"/>
              <a:ext cx="839" cy="839"/>
            </a:xfrm>
            <a:prstGeom prst="arc">
              <a:avLst>
                <a:gd name="adj1" fmla="val 15442114"/>
                <a:gd name="adj2" fmla="val 2644910"/>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7" name="文本框 336"/>
            <p:cNvSpPr txBox="1"/>
            <p:nvPr/>
          </p:nvSpPr>
          <p:spPr>
            <a:xfrm>
              <a:off x="9573" y="3983"/>
              <a:ext cx="2275" cy="497"/>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rPr>
                <a:t>Pairwise Loss</a:t>
              </a:r>
              <a:endParaRPr lang="en-US" altLang="zh-CN" sz="1600" b="1">
                <a:solidFill>
                  <a:schemeClr val="bg1"/>
                </a:solidFill>
                <a:latin typeface="Times New Roman" panose="02020603050405020304" pitchFamily="18" charset="0"/>
                <a:ea typeface="Times New Roman" panose="02020603050405020304" pitchFamily="18" charset="0"/>
              </a:endParaRPr>
            </a:p>
          </p:txBody>
        </p:sp>
        <p:sp>
          <p:nvSpPr>
            <p:cNvPr id="338" name="弧形 337"/>
            <p:cNvSpPr>
              <a:spLocks noChangeAspect="1"/>
            </p:cNvSpPr>
            <p:nvPr/>
          </p:nvSpPr>
          <p:spPr>
            <a:xfrm rot="21120000">
              <a:off x="9407" y="3788"/>
              <a:ext cx="839" cy="839"/>
            </a:xfrm>
            <a:prstGeom prst="arc">
              <a:avLst>
                <a:gd name="adj1" fmla="val 215902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344" name="组合 343"/>
          <p:cNvGrpSpPr/>
          <p:nvPr/>
        </p:nvGrpSpPr>
        <p:grpSpPr>
          <a:xfrm rot="16200000" flipV="1">
            <a:off x="10691495" y="2032000"/>
            <a:ext cx="1177925" cy="867410"/>
            <a:chOff x="3579" y="3796"/>
            <a:chExt cx="1734" cy="1277"/>
          </a:xfrm>
        </p:grpSpPr>
        <p:grpSp>
          <p:nvGrpSpPr>
            <p:cNvPr id="345" name="组合 344"/>
            <p:cNvGrpSpPr/>
            <p:nvPr/>
          </p:nvGrpSpPr>
          <p:grpSpPr>
            <a:xfrm rot="10800000" flipV="1">
              <a:off x="3579" y="3796"/>
              <a:ext cx="1734" cy="1277"/>
              <a:chOff x="1401" y="7444"/>
              <a:chExt cx="2069" cy="1493"/>
            </a:xfrm>
          </p:grpSpPr>
          <p:sp>
            <p:nvSpPr>
              <p:cNvPr id="346" name="文本框 345"/>
              <p:cNvSpPr txBox="1"/>
              <p:nvPr/>
            </p:nvSpPr>
            <p:spPr>
              <a:xfrm rot="10800000" flipH="1">
                <a:off x="1419" y="7444"/>
                <a:ext cx="2051" cy="1152"/>
              </a:xfrm>
              <a:prstGeom prst="rect">
                <a:avLst/>
              </a:prstGeom>
              <a:noFill/>
            </p:spPr>
            <p:txBody>
              <a:bodyPr vert="eaVert" wrap="square" rtlCol="0">
                <a:spAutoFit/>
              </a:bodyPr>
              <a:lstStyle/>
              <a:p>
                <a:pPr algn="l">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800" b="1" dirty="0" smtClean="0">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race</a:t>
                </a:r>
                <a:endParaRPr lang="en-US" altLang="zh-CN" sz="700" b="1" dirty="0" err="1" smtClean="0">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waterfall</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p:txBody>
          </p:sp>
          <p:sp>
            <p:nvSpPr>
              <p:cNvPr id="347" name="文本框 346"/>
              <p:cNvSpPr txBox="1"/>
              <p:nvPr/>
            </p:nvSpPr>
            <p:spPr>
              <a:xfrm>
                <a:off x="1401" y="8569"/>
                <a:ext cx="2039" cy="368"/>
              </a:xfrm>
              <a:prstGeom prst="rect">
                <a:avLst/>
              </a:prstGeom>
              <a:noFill/>
            </p:spPr>
            <p:txBody>
              <a:bodyPr wrap="square" rtlCol="0">
                <a:spAutoFit/>
              </a:bodyPr>
              <a:lstStyle/>
              <a:p>
                <a:pPr algn="dist">
                  <a:lnSpc>
                    <a:spcPct val="80000"/>
                  </a:lnSpc>
                </a:pPr>
                <a:r>
                  <a:rPr lang="en-US" altLang="zh-CN" sz="1000" b="1">
                    <a:solidFill>
                      <a:schemeClr val="bg1"/>
                    </a:solidFill>
                    <a:latin typeface="Times New Roman" panose="02020603050405020304" pitchFamily="18" charset="0"/>
                    <a:ea typeface="Times New Roman" panose="02020603050405020304" pitchFamily="18" charset="0"/>
                  </a:rPr>
                  <a:t>10001100 </a:t>
                </a:r>
                <a:endParaRPr lang="en-US" altLang="zh-CN" sz="1000" b="1">
                  <a:solidFill>
                    <a:schemeClr val="bg1"/>
                  </a:solidFill>
                  <a:latin typeface="Times New Roman" panose="02020603050405020304" pitchFamily="18" charset="0"/>
                  <a:ea typeface="Times New Roman" panose="02020603050405020304" pitchFamily="18" charset="0"/>
                </a:endParaRPr>
              </a:p>
            </p:txBody>
          </p:sp>
        </p:grpSp>
        <p:cxnSp>
          <p:nvCxnSpPr>
            <p:cNvPr id="348" name="直接连接符 347"/>
            <p:cNvCxnSpPr/>
            <p:nvPr/>
          </p:nvCxnSpPr>
          <p:spPr>
            <a:xfrm>
              <a:off x="3766" y="4775"/>
              <a:ext cx="1474"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grpSp>
        <p:nvGrpSpPr>
          <p:cNvPr id="3" name="组合 2"/>
          <p:cNvGrpSpPr/>
          <p:nvPr/>
        </p:nvGrpSpPr>
        <p:grpSpPr>
          <a:xfrm>
            <a:off x="5113655" y="1378585"/>
            <a:ext cx="2486660" cy="3487420"/>
            <a:chOff x="8053" y="2171"/>
            <a:chExt cx="3916" cy="5492"/>
          </a:xfrm>
        </p:grpSpPr>
        <p:sp>
          <p:nvSpPr>
            <p:cNvPr id="299" name="文本框 298"/>
            <p:cNvSpPr txBox="1"/>
            <p:nvPr/>
          </p:nvSpPr>
          <p:spPr>
            <a:xfrm>
              <a:off x="8519" y="7227"/>
              <a:ext cx="2993" cy="434"/>
            </a:xfrm>
            <a:prstGeom prst="rect">
              <a:avLst/>
            </a:prstGeom>
            <a:noFill/>
          </p:spPr>
          <p:txBody>
            <a:bodyPr wrap="square" rtlCol="0">
              <a:spAutoFit/>
            </a:bodyPr>
            <a:lstStyle/>
            <a:p>
              <a:r>
                <a:rPr lang="en-US" altLang="zh-CN" sz="1200" b="1">
                  <a:solidFill>
                    <a:schemeClr val="bg1"/>
                  </a:solidFill>
                  <a:latin typeface="Times New Roman" panose="02020603050405020304" pitchFamily="18" charset="0"/>
                  <a:ea typeface="Times New Roman" panose="02020603050405020304" pitchFamily="18" charset="0"/>
                </a:rPr>
                <a:t>Common Semantic Space</a:t>
              </a:r>
              <a:endParaRPr lang="en-US" altLang="zh-CN" sz="1200" b="1">
                <a:solidFill>
                  <a:schemeClr val="bg1"/>
                </a:solidFill>
                <a:latin typeface="Times New Roman" panose="02020603050405020304" pitchFamily="18" charset="0"/>
                <a:ea typeface="Times New Roman" panose="02020603050405020304" pitchFamily="18" charset="0"/>
              </a:endParaRPr>
            </a:p>
          </p:txBody>
        </p:sp>
        <p:sp>
          <p:nvSpPr>
            <p:cNvPr id="8" name="圆角矩形 7"/>
            <p:cNvSpPr/>
            <p:nvPr/>
          </p:nvSpPr>
          <p:spPr>
            <a:xfrm>
              <a:off x="8053" y="2171"/>
              <a:ext cx="3916" cy="5493"/>
            </a:xfrm>
            <a:prstGeom prst="roundRect">
              <a:avLst/>
            </a:prstGeom>
            <a:noFill/>
            <a:ln w="12700">
              <a:solidFill>
                <a:srgbClr val="CE64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2" presetClass="emph" presetSubtype="0" fill="hold" nodeType="clickEffect">
                                  <p:stCondLst>
                                    <p:cond delay="0"/>
                                  </p:stCondLst>
                                  <p:childTnLst>
                                    <p:animRot by="120000">
                                      <p:cBhvr>
                                        <p:cTn id="6" dur="100" fill="hold">
                                          <p:stCondLst>
                                            <p:cond delay="0"/>
                                          </p:stCondLst>
                                        </p:cTn>
                                        <p:tgtEl>
                                          <p:spTgt spid="238"/>
                                        </p:tgtEl>
                                        <p:attrNameLst>
                                          <p:attrName>r</p:attrName>
                                        </p:attrNameLst>
                                      </p:cBhvr>
                                    </p:animRot>
                                    <p:animRot by="-240000">
                                      <p:cBhvr>
                                        <p:cTn id="7" dur="200" fill="hold">
                                          <p:stCondLst>
                                            <p:cond delay="200"/>
                                          </p:stCondLst>
                                        </p:cTn>
                                        <p:tgtEl>
                                          <p:spTgt spid="238"/>
                                        </p:tgtEl>
                                        <p:attrNameLst>
                                          <p:attrName>r</p:attrName>
                                        </p:attrNameLst>
                                      </p:cBhvr>
                                    </p:animRot>
                                    <p:animRot by="240000">
                                      <p:cBhvr>
                                        <p:cTn id="8" dur="200" fill="hold">
                                          <p:stCondLst>
                                            <p:cond delay="400"/>
                                          </p:stCondLst>
                                        </p:cTn>
                                        <p:tgtEl>
                                          <p:spTgt spid="238"/>
                                        </p:tgtEl>
                                        <p:attrNameLst>
                                          <p:attrName>r</p:attrName>
                                        </p:attrNameLst>
                                      </p:cBhvr>
                                    </p:animRot>
                                    <p:animRot by="-240000">
                                      <p:cBhvr>
                                        <p:cTn id="9" dur="200" fill="hold">
                                          <p:stCondLst>
                                            <p:cond delay="600"/>
                                          </p:stCondLst>
                                        </p:cTn>
                                        <p:tgtEl>
                                          <p:spTgt spid="238"/>
                                        </p:tgtEl>
                                        <p:attrNameLst>
                                          <p:attrName>r</p:attrName>
                                        </p:attrNameLst>
                                      </p:cBhvr>
                                    </p:animRot>
                                    <p:animRot by="120000">
                                      <p:cBhvr>
                                        <p:cTn id="10" dur="200" fill="hold">
                                          <p:stCondLst>
                                            <p:cond delay="800"/>
                                          </p:stCondLst>
                                        </p:cTn>
                                        <p:tgtEl>
                                          <p:spTgt spid="238"/>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par>
                                <p:cTn id="19" presetID="22" presetClass="entr" presetSubtype="1" fill="hold"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ipe(up)">
                                      <p:cBhvr>
                                        <p:cTn id="21" dur="1000"/>
                                        <p:tgtEl>
                                          <p:spTgt spid="2"/>
                                        </p:tgtEl>
                                      </p:cBhvr>
                                    </p:animEffect>
                                  </p:childTnLst>
                                </p:cTn>
                              </p:par>
                              <p:par>
                                <p:cTn id="22" presetID="22" presetClass="entr" presetSubtype="1"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1020235" y="5039361"/>
            <a:ext cx="11373908" cy="911860"/>
          </a:xfrm>
          <a:prstGeom prst="rect">
            <a:avLst/>
          </a:prstGeom>
          <a:noFill/>
        </p:spPr>
        <p:txBody>
          <a:bodyPr wrap="square" rtlCol="0">
            <a:spAutoFit/>
          </a:bodyPr>
          <a:lstStyle/>
          <a:p>
            <a:pPr algn="l"/>
            <a:r>
              <a:rPr lang="en-US" altLang="zh-CN" sz="2665" dirty="0">
                <a:solidFill>
                  <a:srgbClr val="F6A54F"/>
                </a:solidFill>
                <a:latin typeface="Times New Roman" panose="02020603050405020304" pitchFamily="18" charset="0"/>
                <a:ea typeface="Times New Roman" panose="02020603050405020304" pitchFamily="18" charset="0"/>
                <a:sym typeface="+mn-ea"/>
              </a:rPr>
              <a:t>Hash </a:t>
            </a:r>
            <a:r>
              <a:rPr lang="en-US" altLang="zh-CN" sz="2665" dirty="0" smtClean="0">
                <a:solidFill>
                  <a:srgbClr val="F6A54F"/>
                </a:solidFill>
                <a:latin typeface="Times New Roman" panose="02020603050405020304" pitchFamily="18" charset="0"/>
                <a:ea typeface="Times New Roman" panose="02020603050405020304" pitchFamily="18" charset="0"/>
                <a:sym typeface="+mn-ea"/>
              </a:rPr>
              <a:t>layer</a:t>
            </a:r>
            <a:r>
              <a:rPr lang="zh-CN" altLang="en-US" sz="2665" dirty="0">
                <a:solidFill>
                  <a:srgbClr val="F6A54F"/>
                </a:solidFill>
                <a:latin typeface="Times New Roman" panose="02020603050405020304" pitchFamily="18" charset="0"/>
                <a:ea typeface="Times New Roman" panose="02020603050405020304" pitchFamily="18" charset="0"/>
                <a:sym typeface="+mn-ea"/>
              </a:rPr>
              <a:t>： </a:t>
            </a:r>
            <a:endParaRPr lang="zh-CN" altLang="en-US" sz="2665" dirty="0">
              <a:solidFill>
                <a:srgbClr val="F6A54F"/>
              </a:solidFill>
              <a:latin typeface="Times New Roman" panose="02020603050405020304" pitchFamily="18" charset="0"/>
              <a:ea typeface="Times New Roman" panose="02020603050405020304" pitchFamily="18" charset="0"/>
            </a:endParaRPr>
          </a:p>
          <a:p>
            <a:pPr algn="l"/>
            <a:r>
              <a:rPr lang="en-US" altLang="zh-CN" sz="2665" dirty="0" smtClean="0">
                <a:solidFill>
                  <a:schemeClr val="bg1"/>
                </a:solidFill>
                <a:latin typeface="Times New Roman" panose="02020603050405020304" pitchFamily="18" charset="0"/>
                <a:ea typeface="Times New Roman" panose="02020603050405020304" pitchFamily="18" charset="0"/>
                <a:sym typeface="+mn-ea"/>
              </a:rPr>
              <a:t>learning </a:t>
            </a:r>
            <a:r>
              <a:rPr lang="en-US" altLang="zh-CN" sz="2665" dirty="0">
                <a:solidFill>
                  <a:schemeClr val="bg1"/>
                </a:solidFill>
                <a:latin typeface="Times New Roman" panose="02020603050405020304" pitchFamily="18" charset="0"/>
                <a:ea typeface="Times New Roman" panose="02020603050405020304" pitchFamily="18" charset="0"/>
                <a:sym typeface="+mn-ea"/>
              </a:rPr>
              <a:t>hash codes </a:t>
            </a:r>
            <a:r>
              <a:rPr lang="en-US" altLang="zh-CN" sz="2665" dirty="0" smtClean="0">
                <a:solidFill>
                  <a:schemeClr val="bg1"/>
                </a:solidFill>
                <a:latin typeface="Times New Roman" panose="02020603050405020304" pitchFamily="18" charset="0"/>
                <a:ea typeface="Times New Roman" panose="02020603050405020304" pitchFamily="18" charset="0"/>
                <a:sym typeface="+mn-ea"/>
              </a:rPr>
              <a:t>supervised </a:t>
            </a:r>
            <a:r>
              <a:rPr lang="en-US" altLang="zh-CN" sz="2665" dirty="0">
                <a:solidFill>
                  <a:schemeClr val="bg1"/>
                </a:solidFill>
                <a:latin typeface="Times New Roman" panose="02020603050405020304" pitchFamily="18" charset="0"/>
                <a:ea typeface="Times New Roman" panose="02020603050405020304" pitchFamily="18" charset="0"/>
                <a:sym typeface="+mn-ea"/>
              </a:rPr>
              <a:t>by </a:t>
            </a:r>
            <a:r>
              <a:rPr lang="en-US" altLang="zh-CN" sz="2665" i="1" dirty="0" err="1">
                <a:solidFill>
                  <a:schemeClr val="bg1"/>
                </a:solidFill>
                <a:latin typeface="Times New Roman" panose="02020603050405020304" pitchFamily="18" charset="0"/>
                <a:ea typeface="Times New Roman" panose="02020603050405020304" pitchFamily="18" charset="0"/>
                <a:sym typeface="+mn-ea"/>
              </a:rPr>
              <a:t>LabNet</a:t>
            </a:r>
            <a:r>
              <a:rPr lang="en-US" altLang="zh-CN" sz="2665" dirty="0" err="1">
                <a:solidFill>
                  <a:schemeClr val="bg1"/>
                </a:solidFill>
                <a:latin typeface="Times New Roman" panose="02020603050405020304" pitchFamily="18" charset="0"/>
                <a:ea typeface="Times New Roman" panose="02020603050405020304" pitchFamily="18" charset="0"/>
                <a:sym typeface="+mn-ea"/>
              </a:rPr>
              <a:t>'s</a:t>
            </a:r>
            <a:r>
              <a:rPr lang="en-US" altLang="zh-CN" sz="2665" dirty="0">
                <a:solidFill>
                  <a:schemeClr val="bg1"/>
                </a:solidFill>
                <a:latin typeface="Times New Roman" panose="02020603050405020304" pitchFamily="18" charset="0"/>
                <a:ea typeface="Times New Roman" panose="02020603050405020304" pitchFamily="18" charset="0"/>
                <a:sym typeface="+mn-ea"/>
              </a:rPr>
              <a:t> hash codes.</a:t>
            </a:r>
            <a:endParaRPr lang="en-US" altLang="zh-CN" sz="2665" dirty="0">
              <a:solidFill>
                <a:schemeClr val="bg1"/>
              </a:solidFill>
              <a:latin typeface="Times New Roman" panose="02020603050405020304" pitchFamily="18" charset="0"/>
              <a:ea typeface="Times New Roman" panose="02020603050405020304" pitchFamily="18" charset="0"/>
            </a:endParaRPr>
          </a:p>
        </p:txBody>
      </p:sp>
      <p:sp>
        <p:nvSpPr>
          <p:cNvPr id="5" name="文本框 4"/>
          <p:cNvSpPr txBox="1"/>
          <p:nvPr/>
        </p:nvSpPr>
        <p:spPr>
          <a:xfrm>
            <a:off x="632460" y="415925"/>
            <a:ext cx="622363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Our Model: </a:t>
            </a:r>
            <a:r>
              <a:rPr lang="en-US" altLang="zh-CN" sz="4000">
                <a:solidFill>
                  <a:srgbClr val="F69F4A"/>
                </a:solidFill>
                <a:latin typeface="Times New Roman" panose="02020603050405020304" pitchFamily="18" charset="0"/>
                <a:ea typeface="Times New Roman" panose="02020603050405020304" pitchFamily="18" charset="0"/>
                <a:sym typeface="+mn-ea"/>
              </a:rPr>
              <a:t>Hash Leaning</a:t>
            </a:r>
            <a:endParaRPr lang="en-US" altLang="zh-CN" sz="4000" dirty="0" smtClean="0">
              <a:solidFill>
                <a:srgbClr val="F69F4A"/>
              </a:solidFill>
              <a:latin typeface="Times New Roman" panose="02020603050405020304" pitchFamily="18" charset="0"/>
              <a:ea typeface="Times New Roman" panose="02020603050405020304" pitchFamily="18" charset="0"/>
              <a:sym typeface="+mn-ea"/>
            </a:endParaRPr>
          </a:p>
        </p:txBody>
      </p:sp>
      <p:grpSp>
        <p:nvGrpSpPr>
          <p:cNvPr id="59" name="组合 58"/>
          <p:cNvGrpSpPr>
            <a:grpSpLocks noChangeAspect="1"/>
          </p:cNvGrpSpPr>
          <p:nvPr/>
        </p:nvGrpSpPr>
        <p:grpSpPr>
          <a:xfrm>
            <a:off x="4031615" y="3208655"/>
            <a:ext cx="264795" cy="1427480"/>
            <a:chOff x="5028" y="2637"/>
            <a:chExt cx="222" cy="1198"/>
          </a:xfrm>
        </p:grpSpPr>
        <p:sp>
          <p:nvSpPr>
            <p:cNvPr id="62" name=" 11"/>
            <p:cNvSpPr/>
            <p:nvPr/>
          </p:nvSpPr>
          <p:spPr>
            <a:xfrm rot="16200000">
              <a:off x="4540" y="3125"/>
              <a:ext cx="1198" cy="222"/>
            </a:xfrm>
            <a:prstGeom prst="roundRect">
              <a:avLst>
                <a:gd name="adj" fmla="val 50000"/>
              </a:avLst>
            </a:prstGeom>
            <a:solidFill>
              <a:schemeClr val="bg1"/>
            </a:solidFill>
            <a:ln w="12700">
              <a:solidFill>
                <a:srgbClr val="17375E"/>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63" name="组合 62"/>
            <p:cNvGrpSpPr/>
            <p:nvPr/>
          </p:nvGrpSpPr>
          <p:grpSpPr>
            <a:xfrm>
              <a:off x="5112" y="3140"/>
              <a:ext cx="55" cy="216"/>
              <a:chOff x="5711" y="3077"/>
              <a:chExt cx="56" cy="216"/>
            </a:xfrm>
          </p:grpSpPr>
          <p:sp>
            <p:nvSpPr>
              <p:cNvPr id="64" name="椭圆 63"/>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68" name="椭圆 6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70" name="椭圆 69"/>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37" name="组合 136"/>
            <p:cNvGrpSpPr/>
            <p:nvPr/>
          </p:nvGrpSpPr>
          <p:grpSpPr>
            <a:xfrm>
              <a:off x="5066" y="2680"/>
              <a:ext cx="146" cy="324"/>
              <a:chOff x="7783" y="1363"/>
              <a:chExt cx="146" cy="324"/>
            </a:xfrm>
          </p:grpSpPr>
          <p:sp>
            <p:nvSpPr>
              <p:cNvPr id="138" name="椭圆 137"/>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39" name="椭圆 138"/>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40" name="组合 139"/>
            <p:cNvGrpSpPr/>
            <p:nvPr/>
          </p:nvGrpSpPr>
          <p:grpSpPr>
            <a:xfrm>
              <a:off x="5066" y="3465"/>
              <a:ext cx="146" cy="324"/>
              <a:chOff x="7783" y="1363"/>
              <a:chExt cx="146" cy="324"/>
            </a:xfrm>
          </p:grpSpPr>
          <p:sp>
            <p:nvSpPr>
              <p:cNvPr id="141" name="椭圆 140"/>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2" name="椭圆 141"/>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143" name="组合 142"/>
          <p:cNvGrpSpPr>
            <a:grpSpLocks noChangeAspect="1"/>
          </p:cNvGrpSpPr>
          <p:nvPr/>
        </p:nvGrpSpPr>
        <p:grpSpPr>
          <a:xfrm>
            <a:off x="4591685" y="3210560"/>
            <a:ext cx="264795" cy="1427480"/>
            <a:chOff x="5028" y="2637"/>
            <a:chExt cx="222" cy="1198"/>
          </a:xfrm>
        </p:grpSpPr>
        <p:sp>
          <p:nvSpPr>
            <p:cNvPr id="144" name=" 11"/>
            <p:cNvSpPr/>
            <p:nvPr/>
          </p:nvSpPr>
          <p:spPr>
            <a:xfrm rot="16200000">
              <a:off x="4540" y="3125"/>
              <a:ext cx="1198" cy="222"/>
            </a:xfrm>
            <a:prstGeom prst="roundRect">
              <a:avLst>
                <a:gd name="adj" fmla="val 50000"/>
              </a:avLst>
            </a:prstGeom>
            <a:solidFill>
              <a:schemeClr val="bg1"/>
            </a:solidFill>
            <a:ln w="12700">
              <a:solidFill>
                <a:srgbClr val="17375E"/>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146" name="组合 145"/>
            <p:cNvGrpSpPr/>
            <p:nvPr/>
          </p:nvGrpSpPr>
          <p:grpSpPr>
            <a:xfrm>
              <a:off x="5112" y="3140"/>
              <a:ext cx="55" cy="216"/>
              <a:chOff x="5711" y="3077"/>
              <a:chExt cx="56" cy="216"/>
            </a:xfrm>
          </p:grpSpPr>
          <p:sp>
            <p:nvSpPr>
              <p:cNvPr id="147" name="椭圆 146"/>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8" name="椭圆 14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9" name="椭圆 148"/>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50" name="组合 149"/>
            <p:cNvGrpSpPr/>
            <p:nvPr/>
          </p:nvGrpSpPr>
          <p:grpSpPr>
            <a:xfrm>
              <a:off x="5066" y="2680"/>
              <a:ext cx="146" cy="324"/>
              <a:chOff x="7783" y="1363"/>
              <a:chExt cx="146" cy="324"/>
            </a:xfrm>
          </p:grpSpPr>
          <p:sp>
            <p:nvSpPr>
              <p:cNvPr id="151" name="椭圆 150"/>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52" name="椭圆 151"/>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53" name="组合 152"/>
            <p:cNvGrpSpPr/>
            <p:nvPr/>
          </p:nvGrpSpPr>
          <p:grpSpPr>
            <a:xfrm>
              <a:off x="5066" y="3465"/>
              <a:ext cx="146" cy="324"/>
              <a:chOff x="7783" y="1363"/>
              <a:chExt cx="146" cy="324"/>
            </a:xfrm>
          </p:grpSpPr>
          <p:sp>
            <p:nvSpPr>
              <p:cNvPr id="154" name="椭圆 153"/>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55" name="椭圆 154"/>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156" name="组合 155"/>
          <p:cNvGrpSpPr>
            <a:grpSpLocks noChangeAspect="1"/>
          </p:cNvGrpSpPr>
          <p:nvPr/>
        </p:nvGrpSpPr>
        <p:grpSpPr>
          <a:xfrm>
            <a:off x="8413115" y="3251835"/>
            <a:ext cx="192405" cy="1335405"/>
            <a:chOff x="11623" y="4380"/>
            <a:chExt cx="340" cy="2337"/>
          </a:xfrm>
        </p:grpSpPr>
        <p:sp>
          <p:nvSpPr>
            <p:cNvPr id="157" name="矩形 156"/>
            <p:cNvSpPr/>
            <p:nvPr/>
          </p:nvSpPr>
          <p:spPr>
            <a:xfrm>
              <a:off x="11623" y="4380"/>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60" name="矩形 159"/>
            <p:cNvSpPr/>
            <p:nvPr/>
          </p:nvSpPr>
          <p:spPr>
            <a:xfrm>
              <a:off x="11623" y="4705"/>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64" name="矩形 163"/>
            <p:cNvSpPr/>
            <p:nvPr/>
          </p:nvSpPr>
          <p:spPr>
            <a:xfrm>
              <a:off x="11623" y="5046"/>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2" name="矩形 171"/>
            <p:cNvSpPr/>
            <p:nvPr/>
          </p:nvSpPr>
          <p:spPr>
            <a:xfrm>
              <a:off x="11623" y="5371"/>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4" name="矩形 173"/>
            <p:cNvSpPr/>
            <p:nvPr/>
          </p:nvSpPr>
          <p:spPr>
            <a:xfrm>
              <a:off x="11623" y="5711"/>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6" name="矩形 175"/>
            <p:cNvSpPr/>
            <p:nvPr/>
          </p:nvSpPr>
          <p:spPr>
            <a:xfrm>
              <a:off x="11623" y="6036"/>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8" name="矩形 177"/>
            <p:cNvSpPr/>
            <p:nvPr/>
          </p:nvSpPr>
          <p:spPr>
            <a:xfrm>
              <a:off x="11623" y="6377"/>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79" name="组合 178"/>
          <p:cNvGrpSpPr>
            <a:grpSpLocks noChangeAspect="1"/>
          </p:cNvGrpSpPr>
          <p:nvPr/>
        </p:nvGrpSpPr>
        <p:grpSpPr>
          <a:xfrm>
            <a:off x="2750185" y="1828165"/>
            <a:ext cx="229235" cy="1243330"/>
            <a:chOff x="8438" y="1355"/>
            <a:chExt cx="222" cy="1198"/>
          </a:xfrm>
          <a:noFill/>
        </p:grpSpPr>
        <p:sp>
          <p:nvSpPr>
            <p:cNvPr id="180"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182" name="椭圆 181"/>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3" name="椭圆 182"/>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4" name="椭圆 183"/>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6" name="椭圆 185"/>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8" name="椭圆 187"/>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9" name="椭圆 188"/>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90" name="组合 189"/>
          <p:cNvGrpSpPr>
            <a:grpSpLocks noChangeAspect="1"/>
          </p:cNvGrpSpPr>
          <p:nvPr/>
        </p:nvGrpSpPr>
        <p:grpSpPr>
          <a:xfrm>
            <a:off x="4601845" y="1709420"/>
            <a:ext cx="264795" cy="1427480"/>
            <a:chOff x="5028" y="2637"/>
            <a:chExt cx="222" cy="1198"/>
          </a:xfrm>
        </p:grpSpPr>
        <p:sp>
          <p:nvSpPr>
            <p:cNvPr id="191" name=" 11"/>
            <p:cNvSpPr/>
            <p:nvPr/>
          </p:nvSpPr>
          <p:spPr>
            <a:xfrm rot="16200000">
              <a:off x="4540" y="3125"/>
              <a:ext cx="1198" cy="222"/>
            </a:xfrm>
            <a:prstGeom prst="roundRect">
              <a:avLst>
                <a:gd name="adj" fmla="val 50000"/>
              </a:avLst>
            </a:prstGeom>
            <a:solidFill>
              <a:schemeClr val="bg1"/>
            </a:solidFill>
            <a:ln w="12700">
              <a:solidFill>
                <a:srgbClr val="C64848"/>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196" name="组合 195"/>
            <p:cNvGrpSpPr/>
            <p:nvPr/>
          </p:nvGrpSpPr>
          <p:grpSpPr>
            <a:xfrm>
              <a:off x="5112" y="3140"/>
              <a:ext cx="55" cy="216"/>
              <a:chOff x="5711" y="3077"/>
              <a:chExt cx="56" cy="216"/>
            </a:xfrm>
          </p:grpSpPr>
          <p:sp>
            <p:nvSpPr>
              <p:cNvPr id="197" name="椭圆 196"/>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98" name="椭圆 19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99" name="椭圆 198"/>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00" name="组合 199"/>
            <p:cNvGrpSpPr/>
            <p:nvPr/>
          </p:nvGrpSpPr>
          <p:grpSpPr>
            <a:xfrm>
              <a:off x="5066" y="2680"/>
              <a:ext cx="146" cy="324"/>
              <a:chOff x="7783" y="1363"/>
              <a:chExt cx="146" cy="324"/>
            </a:xfrm>
          </p:grpSpPr>
          <p:sp>
            <p:nvSpPr>
              <p:cNvPr id="202" name="椭圆 201"/>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03" name="椭圆 202"/>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04" name="组合 203"/>
            <p:cNvGrpSpPr/>
            <p:nvPr/>
          </p:nvGrpSpPr>
          <p:grpSpPr>
            <a:xfrm>
              <a:off x="5066" y="3465"/>
              <a:ext cx="146" cy="324"/>
              <a:chOff x="7783" y="1363"/>
              <a:chExt cx="146" cy="324"/>
            </a:xfrm>
          </p:grpSpPr>
          <p:sp>
            <p:nvSpPr>
              <p:cNvPr id="209" name="椭圆 208"/>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10" name="椭圆 209"/>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11" name="组合 210"/>
          <p:cNvGrpSpPr>
            <a:grpSpLocks noChangeAspect="1"/>
          </p:cNvGrpSpPr>
          <p:nvPr/>
        </p:nvGrpSpPr>
        <p:grpSpPr>
          <a:xfrm>
            <a:off x="5865495" y="1715770"/>
            <a:ext cx="257175" cy="1381125"/>
            <a:chOff x="6818" y="3042"/>
            <a:chExt cx="368" cy="1978"/>
          </a:xfrm>
        </p:grpSpPr>
        <p:sp>
          <p:nvSpPr>
            <p:cNvPr id="213" name="圆角矩形 212"/>
            <p:cNvSpPr/>
            <p:nvPr/>
          </p:nvSpPr>
          <p:spPr>
            <a:xfrm>
              <a:off x="6818" y="3042"/>
              <a:ext cx="369" cy="1979"/>
            </a:xfrm>
            <a:prstGeom prst="roundRect">
              <a:avLst/>
            </a:prstGeom>
            <a:ln>
              <a:solidFill>
                <a:srgbClr val="BE3C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23" name="组合 222"/>
            <p:cNvGrpSpPr/>
            <p:nvPr/>
          </p:nvGrpSpPr>
          <p:grpSpPr>
            <a:xfrm>
              <a:off x="6861" y="3117"/>
              <a:ext cx="282" cy="502"/>
              <a:chOff x="6861" y="3117"/>
              <a:chExt cx="282" cy="502"/>
            </a:xfrm>
          </p:grpSpPr>
          <p:sp>
            <p:nvSpPr>
              <p:cNvPr id="224" name="圆角矩形 223"/>
              <p:cNvSpPr/>
              <p:nvPr/>
            </p:nvSpPr>
            <p:spPr>
              <a:xfrm>
                <a:off x="6861" y="3117"/>
                <a:ext cx="283" cy="113"/>
              </a:xfrm>
              <a:prstGeom prst="roundRect">
                <a:avLst/>
              </a:prstGeom>
              <a:solidFill>
                <a:srgbClr val="D26481"/>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27" name="圆角矩形 226"/>
              <p:cNvSpPr/>
              <p:nvPr/>
            </p:nvSpPr>
            <p:spPr>
              <a:xfrm>
                <a:off x="6861" y="3312"/>
                <a:ext cx="283" cy="113"/>
              </a:xfrm>
              <a:prstGeom prst="roundRect">
                <a:avLst/>
              </a:prstGeom>
              <a:solidFill>
                <a:srgbClr val="7AB74D"/>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28" name="圆角矩形 227"/>
              <p:cNvSpPr/>
              <p:nvPr/>
            </p:nvSpPr>
            <p:spPr>
              <a:xfrm>
                <a:off x="6861" y="3507"/>
                <a:ext cx="283" cy="113"/>
              </a:xfrm>
              <a:prstGeom prst="roundRect">
                <a:avLst/>
              </a:prstGeom>
              <a:solidFill>
                <a:srgbClr val="EF863F"/>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229" name="椭圆 228"/>
            <p:cNvSpPr/>
            <p:nvPr/>
          </p:nvSpPr>
          <p:spPr>
            <a:xfrm rot="10800000">
              <a:off x="6957" y="3981"/>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0" name="椭圆 229"/>
            <p:cNvSpPr/>
            <p:nvPr/>
          </p:nvSpPr>
          <p:spPr>
            <a:xfrm rot="10800000">
              <a:off x="6957" y="3849"/>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2" name="椭圆 231"/>
            <p:cNvSpPr/>
            <p:nvPr/>
          </p:nvSpPr>
          <p:spPr>
            <a:xfrm rot="10800000">
              <a:off x="6957" y="4113"/>
              <a:ext cx="92" cy="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34" name="组合 233"/>
            <p:cNvGrpSpPr/>
            <p:nvPr/>
          </p:nvGrpSpPr>
          <p:grpSpPr>
            <a:xfrm>
              <a:off x="6862" y="4440"/>
              <a:ext cx="282" cy="502"/>
              <a:chOff x="6861" y="3117"/>
              <a:chExt cx="282" cy="502"/>
            </a:xfrm>
          </p:grpSpPr>
          <p:sp>
            <p:nvSpPr>
              <p:cNvPr id="235" name="圆角矩形 234"/>
              <p:cNvSpPr/>
              <p:nvPr/>
            </p:nvSpPr>
            <p:spPr>
              <a:xfrm>
                <a:off x="6861" y="3117"/>
                <a:ext cx="283" cy="113"/>
              </a:xfrm>
              <a:prstGeom prst="roundRect">
                <a:avLst/>
              </a:prstGeom>
              <a:solidFill>
                <a:srgbClr val="EF863F"/>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6" name="圆角矩形 235"/>
              <p:cNvSpPr/>
              <p:nvPr/>
            </p:nvSpPr>
            <p:spPr>
              <a:xfrm>
                <a:off x="6861" y="3312"/>
                <a:ext cx="283" cy="113"/>
              </a:xfrm>
              <a:prstGeom prst="roundRect">
                <a:avLst/>
              </a:prstGeom>
              <a:solidFill>
                <a:srgbClr val="D2648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7" name="圆角矩形 236"/>
              <p:cNvSpPr/>
              <p:nvPr/>
            </p:nvSpPr>
            <p:spPr>
              <a:xfrm>
                <a:off x="6861" y="3507"/>
                <a:ext cx="283" cy="113"/>
              </a:xfrm>
              <a:prstGeom prst="roundRect">
                <a:avLst/>
              </a:prstGeom>
              <a:solidFill>
                <a:srgbClr val="7AB74D"/>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38" name="组合 237"/>
          <p:cNvGrpSpPr>
            <a:grpSpLocks noChangeAspect="1"/>
          </p:cNvGrpSpPr>
          <p:nvPr/>
        </p:nvGrpSpPr>
        <p:grpSpPr>
          <a:xfrm>
            <a:off x="5865495" y="3208655"/>
            <a:ext cx="257175" cy="1381125"/>
            <a:chOff x="6818" y="3042"/>
            <a:chExt cx="368" cy="1978"/>
          </a:xfrm>
        </p:grpSpPr>
        <p:sp>
          <p:nvSpPr>
            <p:cNvPr id="239" name="圆角矩形 238"/>
            <p:cNvSpPr/>
            <p:nvPr/>
          </p:nvSpPr>
          <p:spPr>
            <a:xfrm>
              <a:off x="6818" y="3042"/>
              <a:ext cx="369" cy="1979"/>
            </a:xfrm>
            <a:prstGeom prst="roundRect">
              <a:avLst/>
            </a:prstGeom>
            <a:ln>
              <a:solidFill>
                <a:srgbClr val="17375E"/>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40" name="组合 239"/>
            <p:cNvGrpSpPr/>
            <p:nvPr/>
          </p:nvGrpSpPr>
          <p:grpSpPr>
            <a:xfrm>
              <a:off x="6861" y="3117"/>
              <a:ext cx="282" cy="502"/>
              <a:chOff x="6861" y="3117"/>
              <a:chExt cx="282" cy="502"/>
            </a:xfrm>
          </p:grpSpPr>
          <p:sp>
            <p:nvSpPr>
              <p:cNvPr id="241" name="圆角矩形 240"/>
              <p:cNvSpPr/>
              <p:nvPr/>
            </p:nvSpPr>
            <p:spPr>
              <a:xfrm>
                <a:off x="6861" y="3117"/>
                <a:ext cx="283" cy="113"/>
              </a:xfrm>
              <a:prstGeom prst="roundRect">
                <a:avLst/>
              </a:prstGeom>
              <a:solidFill>
                <a:srgbClr val="D26481"/>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2" name="圆角矩形 241"/>
              <p:cNvSpPr/>
              <p:nvPr/>
            </p:nvSpPr>
            <p:spPr>
              <a:xfrm>
                <a:off x="6861" y="3312"/>
                <a:ext cx="283" cy="113"/>
              </a:xfrm>
              <a:prstGeom prst="roundRect">
                <a:avLst/>
              </a:prstGeom>
              <a:solidFill>
                <a:srgbClr val="7AB74D"/>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3" name="圆角矩形 242"/>
              <p:cNvSpPr/>
              <p:nvPr/>
            </p:nvSpPr>
            <p:spPr>
              <a:xfrm>
                <a:off x="6861" y="3507"/>
                <a:ext cx="283" cy="113"/>
              </a:xfrm>
              <a:prstGeom prst="roundRect">
                <a:avLst/>
              </a:prstGeom>
              <a:solidFill>
                <a:srgbClr val="EF863F"/>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244" name="椭圆 243"/>
            <p:cNvSpPr/>
            <p:nvPr/>
          </p:nvSpPr>
          <p:spPr>
            <a:xfrm rot="10800000">
              <a:off x="6957" y="3981"/>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5" name="椭圆 244"/>
            <p:cNvSpPr/>
            <p:nvPr/>
          </p:nvSpPr>
          <p:spPr>
            <a:xfrm rot="10800000">
              <a:off x="6957" y="3849"/>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6" name="椭圆 245"/>
            <p:cNvSpPr/>
            <p:nvPr/>
          </p:nvSpPr>
          <p:spPr>
            <a:xfrm rot="10800000">
              <a:off x="6957" y="4113"/>
              <a:ext cx="92" cy="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47" name="组合 246"/>
            <p:cNvGrpSpPr/>
            <p:nvPr/>
          </p:nvGrpSpPr>
          <p:grpSpPr>
            <a:xfrm>
              <a:off x="6862" y="4440"/>
              <a:ext cx="282" cy="502"/>
              <a:chOff x="6861" y="3117"/>
              <a:chExt cx="282" cy="502"/>
            </a:xfrm>
          </p:grpSpPr>
          <p:sp>
            <p:nvSpPr>
              <p:cNvPr id="248" name="圆角矩形 247"/>
              <p:cNvSpPr/>
              <p:nvPr/>
            </p:nvSpPr>
            <p:spPr>
              <a:xfrm>
                <a:off x="6861" y="3117"/>
                <a:ext cx="283" cy="113"/>
              </a:xfrm>
              <a:prstGeom prst="roundRect">
                <a:avLst/>
              </a:prstGeom>
              <a:solidFill>
                <a:srgbClr val="EF863F"/>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9" name="圆角矩形 248"/>
              <p:cNvSpPr/>
              <p:nvPr/>
            </p:nvSpPr>
            <p:spPr>
              <a:xfrm>
                <a:off x="6861" y="3312"/>
                <a:ext cx="283" cy="113"/>
              </a:xfrm>
              <a:prstGeom prst="roundRect">
                <a:avLst/>
              </a:prstGeom>
              <a:solidFill>
                <a:srgbClr val="D2648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50" name="圆角矩形 249"/>
              <p:cNvSpPr/>
              <p:nvPr/>
            </p:nvSpPr>
            <p:spPr>
              <a:xfrm>
                <a:off x="6861" y="3507"/>
                <a:ext cx="283" cy="113"/>
              </a:xfrm>
              <a:prstGeom prst="roundRect">
                <a:avLst/>
              </a:prstGeom>
              <a:solidFill>
                <a:srgbClr val="7AB74D"/>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51" name="组合 250"/>
          <p:cNvGrpSpPr/>
          <p:nvPr/>
        </p:nvGrpSpPr>
        <p:grpSpPr>
          <a:xfrm>
            <a:off x="1551940" y="3550920"/>
            <a:ext cx="800100" cy="808990"/>
            <a:chOff x="-114" y="467"/>
            <a:chExt cx="3959" cy="3999"/>
          </a:xfrm>
        </p:grpSpPr>
        <p:sp>
          <p:nvSpPr>
            <p:cNvPr id="252" name="矩形 251"/>
            <p:cNvSpPr/>
            <p:nvPr/>
          </p:nvSpPr>
          <p:spPr>
            <a:xfrm>
              <a:off x="585" y="467"/>
              <a:ext cx="3260" cy="3260"/>
            </a:xfrm>
            <a:prstGeom prst="rect">
              <a:avLst/>
            </a:prstGeom>
            <a:blipFill rotWithShape="1">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55" name="矩形 254"/>
            <p:cNvSpPr/>
            <p:nvPr/>
          </p:nvSpPr>
          <p:spPr>
            <a:xfrm>
              <a:off x="-114" y="1206"/>
              <a:ext cx="3260" cy="3260"/>
            </a:xfrm>
            <a:prstGeom prst="rect">
              <a:avLst/>
            </a:prstGeom>
            <a:blipFill rotWithShape="1">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56" name="组合 255"/>
          <p:cNvGrpSpPr>
            <a:grpSpLocks noChangeAspect="1"/>
          </p:cNvGrpSpPr>
          <p:nvPr/>
        </p:nvGrpSpPr>
        <p:grpSpPr>
          <a:xfrm>
            <a:off x="3415030" y="3242945"/>
            <a:ext cx="330835" cy="1381125"/>
            <a:chOff x="5332" y="6712"/>
            <a:chExt cx="449" cy="1876"/>
          </a:xfrm>
        </p:grpSpPr>
        <p:grpSp>
          <p:nvGrpSpPr>
            <p:cNvPr id="257" name="组合 256"/>
            <p:cNvGrpSpPr/>
            <p:nvPr/>
          </p:nvGrpSpPr>
          <p:grpSpPr>
            <a:xfrm>
              <a:off x="5332" y="6712"/>
              <a:ext cx="375" cy="1797"/>
              <a:chOff x="2806" y="2630"/>
              <a:chExt cx="226" cy="1076"/>
            </a:xfrm>
          </p:grpSpPr>
          <p:sp>
            <p:nvSpPr>
              <p:cNvPr id="258" name="矩形 257"/>
              <p:cNvSpPr/>
              <p:nvPr/>
            </p:nvSpPr>
            <p:spPr>
              <a:xfrm>
                <a:off x="2806" y="2630"/>
                <a:ext cx="227" cy="1077"/>
              </a:xfrm>
              <a:prstGeom prst="rect">
                <a:avLst/>
              </a:prstGeom>
              <a:solidFill>
                <a:schemeClr val="accent1">
                  <a:lumMod val="60000"/>
                  <a:lumOff val="40000"/>
                </a:schemeClr>
              </a:solidFill>
              <a:ln w="127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59" name="组合 258"/>
              <p:cNvGrpSpPr/>
              <p:nvPr/>
            </p:nvGrpSpPr>
            <p:grpSpPr>
              <a:xfrm>
                <a:off x="2892" y="3064"/>
                <a:ext cx="55" cy="216"/>
                <a:chOff x="5711" y="3077"/>
                <a:chExt cx="56" cy="216"/>
              </a:xfrm>
            </p:grpSpPr>
            <p:sp>
              <p:nvSpPr>
                <p:cNvPr id="260" name="椭圆 259"/>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1" name="椭圆 260"/>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2" name="椭圆 261"/>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63" name="组合 262"/>
              <p:cNvGrpSpPr/>
              <p:nvPr/>
            </p:nvGrpSpPr>
            <p:grpSpPr>
              <a:xfrm>
                <a:off x="2851" y="2687"/>
                <a:ext cx="136" cy="319"/>
                <a:chOff x="2857" y="2687"/>
                <a:chExt cx="136" cy="319"/>
              </a:xfrm>
            </p:grpSpPr>
            <p:sp>
              <p:nvSpPr>
                <p:cNvPr id="264" name="椭圆 263"/>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5" name="椭圆 264"/>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66" name="组合 265"/>
              <p:cNvGrpSpPr/>
              <p:nvPr/>
            </p:nvGrpSpPr>
            <p:grpSpPr>
              <a:xfrm>
                <a:off x="2851" y="3329"/>
                <a:ext cx="136" cy="319"/>
                <a:chOff x="2857" y="2687"/>
                <a:chExt cx="136" cy="319"/>
              </a:xfrm>
            </p:grpSpPr>
            <p:sp>
              <p:nvSpPr>
                <p:cNvPr id="267" name="椭圆 266"/>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8" name="椭圆 267"/>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69" name="组合 268"/>
            <p:cNvGrpSpPr/>
            <p:nvPr/>
          </p:nvGrpSpPr>
          <p:grpSpPr>
            <a:xfrm>
              <a:off x="5407" y="6792"/>
              <a:ext cx="375" cy="1797"/>
              <a:chOff x="2806" y="2630"/>
              <a:chExt cx="226" cy="1076"/>
            </a:xfrm>
          </p:grpSpPr>
          <p:sp>
            <p:nvSpPr>
              <p:cNvPr id="270" name="矩形 269"/>
              <p:cNvSpPr/>
              <p:nvPr/>
            </p:nvSpPr>
            <p:spPr>
              <a:xfrm>
                <a:off x="2806" y="2630"/>
                <a:ext cx="227" cy="1077"/>
              </a:xfrm>
              <a:prstGeom prst="rect">
                <a:avLst/>
              </a:prstGeom>
              <a:solidFill>
                <a:schemeClr val="accent1">
                  <a:lumMod val="60000"/>
                  <a:lumOff val="40000"/>
                </a:schemeClr>
              </a:solidFill>
              <a:ln w="127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71" name="组合 270"/>
              <p:cNvGrpSpPr/>
              <p:nvPr/>
            </p:nvGrpSpPr>
            <p:grpSpPr>
              <a:xfrm>
                <a:off x="2892" y="3064"/>
                <a:ext cx="55" cy="216"/>
                <a:chOff x="5711" y="3077"/>
                <a:chExt cx="56" cy="216"/>
              </a:xfrm>
            </p:grpSpPr>
            <p:sp>
              <p:nvSpPr>
                <p:cNvPr id="272" name="椭圆 271"/>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3" name="椭圆 272"/>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4" name="椭圆 273"/>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75" name="组合 274"/>
              <p:cNvGrpSpPr/>
              <p:nvPr/>
            </p:nvGrpSpPr>
            <p:grpSpPr>
              <a:xfrm>
                <a:off x="2851" y="2687"/>
                <a:ext cx="136" cy="319"/>
                <a:chOff x="2857" y="2687"/>
                <a:chExt cx="136" cy="319"/>
              </a:xfrm>
            </p:grpSpPr>
            <p:sp>
              <p:nvSpPr>
                <p:cNvPr id="276" name="椭圆 275"/>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7" name="椭圆 276"/>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78" name="组合 277"/>
              <p:cNvGrpSpPr/>
              <p:nvPr/>
            </p:nvGrpSpPr>
            <p:grpSpPr>
              <a:xfrm>
                <a:off x="2851" y="3329"/>
                <a:ext cx="136" cy="319"/>
                <a:chOff x="2857" y="2687"/>
                <a:chExt cx="136" cy="319"/>
              </a:xfrm>
            </p:grpSpPr>
            <p:sp>
              <p:nvSpPr>
                <p:cNvPr id="279" name="椭圆 278"/>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0" name="椭圆 279"/>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grpSp>
        <p:nvGrpSpPr>
          <p:cNvPr id="281" name="组合 280"/>
          <p:cNvGrpSpPr>
            <a:grpSpLocks noChangeAspect="1"/>
          </p:cNvGrpSpPr>
          <p:nvPr/>
        </p:nvGrpSpPr>
        <p:grpSpPr>
          <a:xfrm>
            <a:off x="2750185" y="3320415"/>
            <a:ext cx="220980" cy="1196975"/>
            <a:chOff x="8437" y="1355"/>
            <a:chExt cx="222" cy="1198"/>
          </a:xfrm>
          <a:solidFill>
            <a:schemeClr val="bg1"/>
          </a:solidFill>
        </p:grpSpPr>
        <p:sp>
          <p:nvSpPr>
            <p:cNvPr id="282" name=" 11"/>
            <p:cNvSpPr/>
            <p:nvPr/>
          </p:nvSpPr>
          <p:spPr>
            <a:xfrm rot="16200000">
              <a:off x="7949" y="1843"/>
              <a:ext cx="1198" cy="222"/>
            </a:xfrm>
            <a:prstGeom prst="roundRect">
              <a:avLst>
                <a:gd name="adj" fmla="val 50000"/>
              </a:avLst>
            </a:prstGeom>
            <a:solidFill>
              <a:schemeClr val="accent1">
                <a:lumMod val="20000"/>
                <a:lumOff val="80000"/>
              </a:schemeClr>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283" name="椭圆 282"/>
            <p:cNvSpPr>
              <a:spLocks noChangeAspect="1"/>
            </p:cNvSpPr>
            <p:nvPr/>
          </p:nvSpPr>
          <p:spPr>
            <a:xfrm rot="10800000">
              <a:off x="8475" y="1394"/>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4" name="椭圆 283"/>
            <p:cNvSpPr>
              <a:spLocks noChangeAspect="1"/>
            </p:cNvSpPr>
            <p:nvPr/>
          </p:nvSpPr>
          <p:spPr>
            <a:xfrm rot="10800000">
              <a:off x="8475" y="1588"/>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5" name="椭圆 284"/>
            <p:cNvSpPr>
              <a:spLocks noChangeAspect="1"/>
            </p:cNvSpPr>
            <p:nvPr/>
          </p:nvSpPr>
          <p:spPr>
            <a:xfrm rot="10800000">
              <a:off x="8475" y="2170"/>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6" name="椭圆 285"/>
            <p:cNvSpPr>
              <a:spLocks noChangeAspect="1"/>
            </p:cNvSpPr>
            <p:nvPr/>
          </p:nvSpPr>
          <p:spPr>
            <a:xfrm rot="10800000">
              <a:off x="8475" y="2364"/>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7" name="椭圆 286"/>
            <p:cNvSpPr>
              <a:spLocks noChangeAspect="1"/>
            </p:cNvSpPr>
            <p:nvPr/>
          </p:nvSpPr>
          <p:spPr>
            <a:xfrm rot="10800000">
              <a:off x="8475" y="1782"/>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8" name="椭圆 287"/>
            <p:cNvSpPr>
              <a:spLocks noChangeAspect="1"/>
            </p:cNvSpPr>
            <p:nvPr/>
          </p:nvSpPr>
          <p:spPr>
            <a:xfrm rot="10800000">
              <a:off x="8475" y="1976"/>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89" name="组合 288"/>
          <p:cNvGrpSpPr>
            <a:grpSpLocks noChangeAspect="1"/>
          </p:cNvGrpSpPr>
          <p:nvPr/>
        </p:nvGrpSpPr>
        <p:grpSpPr>
          <a:xfrm>
            <a:off x="8413115" y="1760855"/>
            <a:ext cx="192405" cy="1335405"/>
            <a:chOff x="11623" y="4380"/>
            <a:chExt cx="340" cy="2337"/>
          </a:xfrm>
        </p:grpSpPr>
        <p:sp>
          <p:nvSpPr>
            <p:cNvPr id="290" name="矩形 289"/>
            <p:cNvSpPr/>
            <p:nvPr/>
          </p:nvSpPr>
          <p:spPr>
            <a:xfrm>
              <a:off x="11623" y="4380"/>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1" name="矩形 290"/>
            <p:cNvSpPr/>
            <p:nvPr/>
          </p:nvSpPr>
          <p:spPr>
            <a:xfrm>
              <a:off x="11623" y="4705"/>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2" name="矩形 291"/>
            <p:cNvSpPr/>
            <p:nvPr/>
          </p:nvSpPr>
          <p:spPr>
            <a:xfrm>
              <a:off x="11623" y="5046"/>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3" name="矩形 292"/>
            <p:cNvSpPr/>
            <p:nvPr/>
          </p:nvSpPr>
          <p:spPr>
            <a:xfrm>
              <a:off x="11623" y="5371"/>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4" name="矩形 293"/>
            <p:cNvSpPr/>
            <p:nvPr/>
          </p:nvSpPr>
          <p:spPr>
            <a:xfrm>
              <a:off x="11623" y="5711"/>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5" name="矩形 294"/>
            <p:cNvSpPr/>
            <p:nvPr/>
          </p:nvSpPr>
          <p:spPr>
            <a:xfrm>
              <a:off x="11623" y="6036"/>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6" name="矩形 295"/>
            <p:cNvSpPr/>
            <p:nvPr/>
          </p:nvSpPr>
          <p:spPr>
            <a:xfrm>
              <a:off x="11623" y="6377"/>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aphicFrame>
        <p:nvGraphicFramePr>
          <p:cNvPr id="297" name="对象 296">
            <a:hlinkClick r:id="" action="ppaction://ole?verb=0"/>
          </p:cNvPr>
          <p:cNvGraphicFramePr/>
          <p:nvPr/>
        </p:nvGraphicFramePr>
        <p:xfrm>
          <a:off x="10439400" y="3079115"/>
          <a:ext cx="386715" cy="154305"/>
        </p:xfrm>
        <a:graphic>
          <a:graphicData uri="http://schemas.openxmlformats.org/presentationml/2006/ole">
            <mc:AlternateContent xmlns:mc="http://schemas.openxmlformats.org/markup-compatibility/2006">
              <mc:Choice xmlns:v="urn:schemas-microsoft-com:vml" Requires="v">
                <p:oleObj spid="_x0000_s2051" name="" r:id="rId4" imgW="10668000" imgH="4267200" progId="Equation.3">
                  <p:embed/>
                </p:oleObj>
              </mc:Choice>
              <mc:Fallback>
                <p:oleObj name="" r:id="rId4" imgW="10668000" imgH="4267200" progId="Equation.3">
                  <p:embed/>
                  <p:pic>
                    <p:nvPicPr>
                      <p:cNvPr id="0" name="图片 3079" descr="image27"/>
                      <p:cNvPicPr/>
                      <p:nvPr/>
                    </p:nvPicPr>
                    <p:blipFill>
                      <a:blip r:embed="rId5"/>
                      <a:stretch>
                        <a:fillRect/>
                      </a:stretch>
                    </p:blipFill>
                    <p:spPr>
                      <a:xfrm>
                        <a:off x="10439400" y="3079115"/>
                        <a:ext cx="386715" cy="154305"/>
                      </a:xfrm>
                      <a:prstGeom prst="rect">
                        <a:avLst/>
                      </a:prstGeom>
                      <a:noFill/>
                      <a:ln w="9525">
                        <a:noFill/>
                      </a:ln>
                    </p:spPr>
                  </p:pic>
                </p:oleObj>
              </mc:Fallback>
            </mc:AlternateContent>
          </a:graphicData>
        </a:graphic>
      </p:graphicFrame>
      <p:sp>
        <p:nvSpPr>
          <p:cNvPr id="299" name="文本框 298"/>
          <p:cNvSpPr txBox="1"/>
          <p:nvPr/>
        </p:nvSpPr>
        <p:spPr>
          <a:xfrm>
            <a:off x="5409565" y="4589145"/>
            <a:ext cx="1900555" cy="275590"/>
          </a:xfrm>
          <a:prstGeom prst="rect">
            <a:avLst/>
          </a:prstGeom>
          <a:noFill/>
        </p:spPr>
        <p:txBody>
          <a:bodyPr wrap="square" rtlCol="0">
            <a:spAutoFit/>
          </a:bodyPr>
          <a:lstStyle/>
          <a:p>
            <a:r>
              <a:rPr lang="en-US" altLang="zh-CN" sz="1200" b="1">
                <a:solidFill>
                  <a:schemeClr val="bg1"/>
                </a:solidFill>
                <a:latin typeface="Times New Roman" panose="02020603050405020304" pitchFamily="18" charset="0"/>
                <a:ea typeface="Times New Roman" panose="02020603050405020304" pitchFamily="18" charset="0"/>
              </a:rPr>
              <a:t>Common Semantic Space</a:t>
            </a:r>
            <a:endParaRPr lang="en-US" altLang="zh-CN" sz="1200" b="1">
              <a:solidFill>
                <a:schemeClr val="bg1"/>
              </a:solidFill>
              <a:latin typeface="Times New Roman" panose="02020603050405020304" pitchFamily="18" charset="0"/>
              <a:ea typeface="Times New Roman" panose="02020603050405020304" pitchFamily="18" charset="0"/>
            </a:endParaRPr>
          </a:p>
        </p:txBody>
      </p:sp>
      <p:sp>
        <p:nvSpPr>
          <p:cNvPr id="303" name="文本框 302"/>
          <p:cNvSpPr txBox="1"/>
          <p:nvPr/>
        </p:nvSpPr>
        <p:spPr>
          <a:xfrm>
            <a:off x="375920" y="2169795"/>
            <a:ext cx="1178560" cy="378460"/>
          </a:xfrm>
          <a:prstGeom prst="rect">
            <a:avLst/>
          </a:prstGeom>
          <a:noFill/>
        </p:spPr>
        <p:txBody>
          <a:bodyPr wrap="square" rtlCol="0">
            <a:spAutoFit/>
          </a:bodyPr>
          <a:lstStyle/>
          <a:p>
            <a:r>
              <a:rPr lang="en-US" altLang="zh-CN" sz="1865" b="1">
                <a:solidFill>
                  <a:schemeClr val="bg1"/>
                </a:solidFill>
                <a:latin typeface="Times New Roman" panose="02020603050405020304" pitchFamily="18" charset="0"/>
                <a:ea typeface="Times New Roman" panose="02020603050405020304" pitchFamily="18" charset="0"/>
              </a:rPr>
              <a:t>LabNet :</a:t>
            </a:r>
            <a:endParaRPr lang="en-US" altLang="zh-CN" sz="1865" b="1">
              <a:solidFill>
                <a:schemeClr val="bg1"/>
              </a:solidFill>
              <a:latin typeface="Times New Roman" panose="02020603050405020304" pitchFamily="18" charset="0"/>
              <a:ea typeface="Times New Roman" panose="02020603050405020304" pitchFamily="18" charset="0"/>
            </a:endParaRPr>
          </a:p>
        </p:txBody>
      </p:sp>
      <p:sp>
        <p:nvSpPr>
          <p:cNvPr id="304" name="文本框 303"/>
          <p:cNvSpPr txBox="1"/>
          <p:nvPr/>
        </p:nvSpPr>
        <p:spPr>
          <a:xfrm>
            <a:off x="355600" y="3797300"/>
            <a:ext cx="1219835" cy="378460"/>
          </a:xfrm>
          <a:prstGeom prst="rect">
            <a:avLst/>
          </a:prstGeom>
          <a:noFill/>
        </p:spPr>
        <p:txBody>
          <a:bodyPr wrap="square" rtlCol="0">
            <a:spAutoFit/>
          </a:bodyPr>
          <a:lstStyle/>
          <a:p>
            <a:r>
              <a:rPr lang="en-US" altLang="zh-CN" sz="1865" b="1">
                <a:solidFill>
                  <a:schemeClr val="bg1"/>
                </a:solidFill>
                <a:latin typeface="Times New Roman" panose="02020603050405020304" pitchFamily="18" charset="0"/>
                <a:ea typeface="Times New Roman" panose="02020603050405020304" pitchFamily="18" charset="0"/>
              </a:rPr>
              <a:t>ImgNet :</a:t>
            </a:r>
            <a:endParaRPr lang="en-US" altLang="zh-CN" sz="1865" b="1">
              <a:solidFill>
                <a:schemeClr val="bg1"/>
              </a:solidFill>
              <a:latin typeface="Times New Roman" panose="02020603050405020304" pitchFamily="18" charset="0"/>
              <a:ea typeface="Times New Roman" panose="02020603050405020304" pitchFamily="18" charset="0"/>
            </a:endParaRPr>
          </a:p>
        </p:txBody>
      </p:sp>
      <p:cxnSp>
        <p:nvCxnSpPr>
          <p:cNvPr id="305" name="直接箭头连接符 304"/>
          <p:cNvCxnSpPr/>
          <p:nvPr/>
        </p:nvCxnSpPr>
        <p:spPr>
          <a:xfrm>
            <a:off x="3018790" y="2384425"/>
            <a:ext cx="1565275" cy="762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6" name="直接箭头连接符 305"/>
          <p:cNvCxnSpPr/>
          <p:nvPr/>
        </p:nvCxnSpPr>
        <p:spPr>
          <a:xfrm>
            <a:off x="4872355" y="2387600"/>
            <a:ext cx="96710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7" name="直接箭头连接符 306"/>
          <p:cNvCxnSpPr/>
          <p:nvPr/>
        </p:nvCxnSpPr>
        <p:spPr>
          <a:xfrm>
            <a:off x="8657590" y="2424430"/>
            <a:ext cx="1841500"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8" name="直接箭头连接符 307"/>
          <p:cNvCxnSpPr/>
          <p:nvPr/>
        </p:nvCxnSpPr>
        <p:spPr>
          <a:xfrm>
            <a:off x="6162040" y="3879850"/>
            <a:ext cx="221043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9" name="直接箭头连接符 308"/>
          <p:cNvCxnSpPr/>
          <p:nvPr/>
        </p:nvCxnSpPr>
        <p:spPr>
          <a:xfrm>
            <a:off x="4861560" y="3879850"/>
            <a:ext cx="96710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0" name="直接箭头连接符 309"/>
          <p:cNvCxnSpPr/>
          <p:nvPr/>
        </p:nvCxnSpPr>
        <p:spPr>
          <a:xfrm>
            <a:off x="4314825" y="3879850"/>
            <a:ext cx="26987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1" name="直接箭头连接符 310"/>
          <p:cNvCxnSpPr/>
          <p:nvPr/>
        </p:nvCxnSpPr>
        <p:spPr>
          <a:xfrm>
            <a:off x="3772535" y="3879850"/>
            <a:ext cx="26987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3016885" y="3879850"/>
            <a:ext cx="368300"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313" name="组合 312"/>
          <p:cNvGrpSpPr/>
          <p:nvPr/>
        </p:nvGrpSpPr>
        <p:grpSpPr>
          <a:xfrm>
            <a:off x="6029325" y="1475105"/>
            <a:ext cx="1556385" cy="614680"/>
            <a:chOff x="9407" y="3721"/>
            <a:chExt cx="2291" cy="906"/>
          </a:xfrm>
        </p:grpSpPr>
        <p:sp>
          <p:nvSpPr>
            <p:cNvPr id="314" name="弧形 313"/>
            <p:cNvSpPr>
              <a:spLocks noChangeAspect="1"/>
            </p:cNvSpPr>
            <p:nvPr/>
          </p:nvSpPr>
          <p:spPr>
            <a:xfrm rot="18060000">
              <a:off x="9407" y="3721"/>
              <a:ext cx="839" cy="839"/>
            </a:xfrm>
            <a:prstGeom prst="arc">
              <a:avLst>
                <a:gd name="adj1" fmla="val 15442114"/>
                <a:gd name="adj2" fmla="val 2644910"/>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15" name="文本框 314"/>
            <p:cNvSpPr txBox="1"/>
            <p:nvPr/>
          </p:nvSpPr>
          <p:spPr>
            <a:xfrm>
              <a:off x="9423" y="3977"/>
              <a:ext cx="2275" cy="497"/>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rPr>
                <a:t>Pairwise Loss</a:t>
              </a:r>
              <a:endParaRPr lang="en-US" altLang="zh-CN" sz="1600" b="1">
                <a:solidFill>
                  <a:schemeClr val="bg1"/>
                </a:solidFill>
                <a:latin typeface="Times New Roman" panose="02020603050405020304" pitchFamily="18" charset="0"/>
                <a:ea typeface="Times New Roman" panose="02020603050405020304" pitchFamily="18" charset="0"/>
              </a:endParaRPr>
            </a:p>
          </p:txBody>
        </p:sp>
        <p:sp>
          <p:nvSpPr>
            <p:cNvPr id="316" name="弧形 315"/>
            <p:cNvSpPr>
              <a:spLocks noChangeAspect="1"/>
            </p:cNvSpPr>
            <p:nvPr/>
          </p:nvSpPr>
          <p:spPr>
            <a:xfrm rot="21120000">
              <a:off x="9407" y="3788"/>
              <a:ext cx="839" cy="839"/>
            </a:xfrm>
            <a:prstGeom prst="arc">
              <a:avLst>
                <a:gd name="adj1" fmla="val 215902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317" name="组合 316"/>
          <p:cNvGrpSpPr/>
          <p:nvPr/>
        </p:nvGrpSpPr>
        <p:grpSpPr>
          <a:xfrm rot="21360000">
            <a:off x="6031865" y="2760345"/>
            <a:ext cx="549910" cy="811530"/>
            <a:chOff x="8620" y="6332"/>
            <a:chExt cx="810" cy="1195"/>
          </a:xfrm>
        </p:grpSpPr>
        <p:sp>
          <p:nvSpPr>
            <p:cNvPr id="318" name="弧形 317"/>
            <p:cNvSpPr>
              <a:spLocks noChangeAspect="1"/>
            </p:cNvSpPr>
            <p:nvPr/>
          </p:nvSpPr>
          <p:spPr>
            <a:xfrm rot="20880000">
              <a:off x="8620" y="6332"/>
              <a:ext cx="810" cy="902"/>
            </a:xfrm>
            <a:prstGeom prst="arc">
              <a:avLst>
                <a:gd name="adj1" fmla="val 15598430"/>
                <a:gd name="adj2" fmla="val 891280"/>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19" name="弧形 318"/>
            <p:cNvSpPr>
              <a:spLocks noChangeAspect="1"/>
            </p:cNvSpPr>
            <p:nvPr/>
          </p:nvSpPr>
          <p:spPr>
            <a:xfrm rot="1560000">
              <a:off x="8699" y="6669"/>
              <a:ext cx="701" cy="858"/>
            </a:xfrm>
            <a:prstGeom prst="arc">
              <a:avLst>
                <a:gd name="adj1" fmla="val 19877404"/>
                <a:gd name="adj2" fmla="val 5375537"/>
              </a:avLst>
            </a:prstGeom>
            <a:ln w="44450">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320" name="组合 319"/>
          <p:cNvGrpSpPr/>
          <p:nvPr/>
        </p:nvGrpSpPr>
        <p:grpSpPr>
          <a:xfrm rot="16200000" flipV="1">
            <a:off x="1290320" y="1998345"/>
            <a:ext cx="1167765" cy="914400"/>
            <a:chOff x="3560" y="4775"/>
            <a:chExt cx="1719" cy="1347"/>
          </a:xfrm>
        </p:grpSpPr>
        <p:grpSp>
          <p:nvGrpSpPr>
            <p:cNvPr id="321" name="组合 320"/>
            <p:cNvGrpSpPr/>
            <p:nvPr/>
          </p:nvGrpSpPr>
          <p:grpSpPr>
            <a:xfrm rot="10800000" flipV="1">
              <a:off x="3560" y="4775"/>
              <a:ext cx="1719" cy="1347"/>
              <a:chOff x="1442" y="8589"/>
              <a:chExt cx="2051" cy="1575"/>
            </a:xfrm>
          </p:grpSpPr>
          <p:sp>
            <p:nvSpPr>
              <p:cNvPr id="322" name="文本框 321"/>
              <p:cNvSpPr txBox="1"/>
              <p:nvPr/>
            </p:nvSpPr>
            <p:spPr>
              <a:xfrm rot="10800000" flipH="1">
                <a:off x="1442" y="9012"/>
                <a:ext cx="2051" cy="1152"/>
              </a:xfrm>
              <a:prstGeom prst="rect">
                <a:avLst/>
              </a:prstGeom>
              <a:noFill/>
            </p:spPr>
            <p:txBody>
              <a:bodyPr vert="eaVert" wrap="square" rtlCol="0">
                <a:spAutoFit/>
              </a:bodyPr>
              <a:lstStyle/>
              <a:p>
                <a:pPr algn="r">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800" b="1" dirty="0" smtClean="0">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race</a:t>
                </a:r>
                <a:endParaRPr lang="en-US" altLang="zh-CN" sz="700" b="1" dirty="0" err="1" smtClean="0">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waterfall</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p:txBody>
          </p:sp>
          <p:sp>
            <p:nvSpPr>
              <p:cNvPr id="323" name="文本框 322"/>
              <p:cNvSpPr txBox="1"/>
              <p:nvPr/>
            </p:nvSpPr>
            <p:spPr>
              <a:xfrm>
                <a:off x="1442" y="8589"/>
                <a:ext cx="2001" cy="369"/>
              </a:xfrm>
              <a:prstGeom prst="rect">
                <a:avLst/>
              </a:prstGeom>
              <a:noFill/>
            </p:spPr>
            <p:txBody>
              <a:bodyPr wrap="square" rtlCol="0">
                <a:spAutoFit/>
              </a:bodyPr>
              <a:lstStyle/>
              <a:p>
                <a:pPr algn="dist">
                  <a:lnSpc>
                    <a:spcPct val="80000"/>
                  </a:lnSpc>
                </a:pPr>
                <a:r>
                  <a:rPr lang="en-US" altLang="zh-CN" sz="1000" b="1">
                    <a:solidFill>
                      <a:schemeClr val="bg1"/>
                    </a:solidFill>
                    <a:latin typeface="Times New Roman" panose="02020603050405020304" pitchFamily="18" charset="0"/>
                    <a:ea typeface="Times New Roman" panose="02020603050405020304" pitchFamily="18" charset="0"/>
                  </a:rPr>
                  <a:t>10001100 </a:t>
                </a:r>
                <a:endParaRPr lang="en-US" altLang="zh-CN" sz="1000" b="1">
                  <a:solidFill>
                    <a:schemeClr val="bg1"/>
                  </a:solidFill>
                  <a:latin typeface="Times New Roman" panose="02020603050405020304" pitchFamily="18" charset="0"/>
                  <a:ea typeface="Times New Roman" panose="02020603050405020304" pitchFamily="18" charset="0"/>
                </a:endParaRPr>
              </a:p>
            </p:txBody>
          </p:sp>
        </p:grpSp>
        <p:cxnSp>
          <p:nvCxnSpPr>
            <p:cNvPr id="324" name="直接连接符 323"/>
            <p:cNvCxnSpPr/>
            <p:nvPr/>
          </p:nvCxnSpPr>
          <p:spPr>
            <a:xfrm>
              <a:off x="3745" y="5085"/>
              <a:ext cx="1474"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grpSp>
        <p:nvGrpSpPr>
          <p:cNvPr id="325" name="组合 324"/>
          <p:cNvGrpSpPr>
            <a:grpSpLocks noChangeAspect="1"/>
          </p:cNvGrpSpPr>
          <p:nvPr/>
        </p:nvGrpSpPr>
        <p:grpSpPr>
          <a:xfrm>
            <a:off x="10530840" y="1872615"/>
            <a:ext cx="229235" cy="1243330"/>
            <a:chOff x="8438" y="1355"/>
            <a:chExt cx="222" cy="1198"/>
          </a:xfrm>
          <a:noFill/>
        </p:grpSpPr>
        <p:sp>
          <p:nvSpPr>
            <p:cNvPr id="326"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327" name="椭圆 326"/>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28" name="椭圆 327"/>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29" name="椭圆 328"/>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0" name="椭圆 329"/>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1" name="椭圆 330"/>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2" name="椭圆 331"/>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cxnSp>
        <p:nvCxnSpPr>
          <p:cNvPr id="333" name="直接箭头连接符 332"/>
          <p:cNvCxnSpPr/>
          <p:nvPr/>
        </p:nvCxnSpPr>
        <p:spPr>
          <a:xfrm>
            <a:off x="6169025" y="2419350"/>
            <a:ext cx="221043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sp>
        <p:nvSpPr>
          <p:cNvPr id="334" name="文本框 333"/>
          <p:cNvSpPr txBox="1"/>
          <p:nvPr/>
        </p:nvSpPr>
        <p:spPr>
          <a:xfrm>
            <a:off x="6094095" y="2966085"/>
            <a:ext cx="1544955" cy="337185"/>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sym typeface="+mn-ea"/>
              </a:rPr>
              <a:t>Pairwise Loss</a:t>
            </a:r>
            <a:endParaRPr lang="en-US" altLang="zh-CN" sz="1600" b="1">
              <a:solidFill>
                <a:schemeClr val="bg1"/>
              </a:solidFill>
              <a:latin typeface="Times New Roman" panose="02020603050405020304" pitchFamily="18" charset="0"/>
              <a:ea typeface="Times New Roman" panose="02020603050405020304" pitchFamily="18" charset="0"/>
              <a:sym typeface="+mn-ea"/>
            </a:endParaRPr>
          </a:p>
        </p:txBody>
      </p:sp>
      <p:grpSp>
        <p:nvGrpSpPr>
          <p:cNvPr id="335" name="组合 334"/>
          <p:cNvGrpSpPr/>
          <p:nvPr/>
        </p:nvGrpSpPr>
        <p:grpSpPr>
          <a:xfrm>
            <a:off x="8536940" y="1524635"/>
            <a:ext cx="1658620" cy="614680"/>
            <a:chOff x="9407" y="3721"/>
            <a:chExt cx="2441" cy="906"/>
          </a:xfrm>
        </p:grpSpPr>
        <p:sp>
          <p:nvSpPr>
            <p:cNvPr id="336" name="弧形 335"/>
            <p:cNvSpPr>
              <a:spLocks noChangeAspect="1"/>
            </p:cNvSpPr>
            <p:nvPr/>
          </p:nvSpPr>
          <p:spPr>
            <a:xfrm rot="18060000">
              <a:off x="9407" y="3721"/>
              <a:ext cx="839" cy="839"/>
            </a:xfrm>
            <a:prstGeom prst="arc">
              <a:avLst>
                <a:gd name="adj1" fmla="val 15442114"/>
                <a:gd name="adj2" fmla="val 2644910"/>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7" name="文本框 336"/>
            <p:cNvSpPr txBox="1"/>
            <p:nvPr/>
          </p:nvSpPr>
          <p:spPr>
            <a:xfrm>
              <a:off x="9573" y="3983"/>
              <a:ext cx="2275" cy="497"/>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rPr>
                <a:t>Pairwise Loss</a:t>
              </a:r>
              <a:endParaRPr lang="en-US" altLang="zh-CN" sz="1600" b="1">
                <a:solidFill>
                  <a:schemeClr val="bg1"/>
                </a:solidFill>
                <a:latin typeface="Times New Roman" panose="02020603050405020304" pitchFamily="18" charset="0"/>
                <a:ea typeface="Times New Roman" panose="02020603050405020304" pitchFamily="18" charset="0"/>
              </a:endParaRPr>
            </a:p>
          </p:txBody>
        </p:sp>
        <p:sp>
          <p:nvSpPr>
            <p:cNvPr id="338" name="弧形 337"/>
            <p:cNvSpPr>
              <a:spLocks noChangeAspect="1"/>
            </p:cNvSpPr>
            <p:nvPr/>
          </p:nvSpPr>
          <p:spPr>
            <a:xfrm rot="21120000">
              <a:off x="9407" y="3788"/>
              <a:ext cx="839" cy="839"/>
            </a:xfrm>
            <a:prstGeom prst="arc">
              <a:avLst>
                <a:gd name="adj1" fmla="val 215902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339" name="组合 338"/>
          <p:cNvGrpSpPr/>
          <p:nvPr/>
        </p:nvGrpSpPr>
        <p:grpSpPr>
          <a:xfrm>
            <a:off x="8463915" y="2715895"/>
            <a:ext cx="1804035" cy="925195"/>
            <a:chOff x="10118" y="3940"/>
            <a:chExt cx="2221" cy="1139"/>
          </a:xfrm>
        </p:grpSpPr>
        <p:sp>
          <p:nvSpPr>
            <p:cNvPr id="340" name="文本框 339"/>
            <p:cNvSpPr txBox="1"/>
            <p:nvPr/>
          </p:nvSpPr>
          <p:spPr>
            <a:xfrm>
              <a:off x="10118" y="4139"/>
              <a:ext cx="2221" cy="718"/>
            </a:xfrm>
            <a:prstGeom prst="rect">
              <a:avLst/>
            </a:prstGeom>
            <a:noFill/>
          </p:spPr>
          <p:txBody>
            <a:bodyPr wrap="square" rtlCol="0">
              <a:spAutoFit/>
            </a:bodyPr>
            <a:lstStyle/>
            <a:p>
              <a:pPr algn="ctr"/>
              <a:r>
                <a:rPr lang="en-US" altLang="zh-CN" sz="1600" b="1">
                  <a:solidFill>
                    <a:schemeClr val="bg1"/>
                  </a:solidFill>
                  <a:latin typeface="Times New Roman" panose="02020603050405020304" pitchFamily="18" charset="0"/>
                  <a:ea typeface="Times New Roman" panose="02020603050405020304" pitchFamily="18" charset="0"/>
                </a:rPr>
                <a:t>Cross-entropy </a:t>
              </a:r>
              <a:endParaRPr lang="en-US" altLang="zh-CN" sz="1600" b="1">
                <a:solidFill>
                  <a:schemeClr val="bg1"/>
                </a:solidFill>
                <a:latin typeface="Times New Roman" panose="02020603050405020304" pitchFamily="18" charset="0"/>
                <a:ea typeface="Times New Roman" panose="02020603050405020304" pitchFamily="18" charset="0"/>
              </a:endParaRPr>
            </a:p>
            <a:p>
              <a:pPr algn="ctr"/>
              <a:r>
                <a:rPr lang="en-US" altLang="zh-CN" sz="1600" b="1">
                  <a:solidFill>
                    <a:schemeClr val="bg1"/>
                  </a:solidFill>
                  <a:latin typeface="Times New Roman" panose="02020603050405020304" pitchFamily="18" charset="0"/>
                  <a:ea typeface="Times New Roman" panose="02020603050405020304" pitchFamily="18" charset="0"/>
                </a:rPr>
                <a:t> Loss</a:t>
              </a:r>
              <a:endParaRPr lang="en-US" altLang="zh-CN" sz="1600" b="1">
                <a:solidFill>
                  <a:schemeClr val="bg1"/>
                </a:solidFill>
                <a:latin typeface="Times New Roman" panose="02020603050405020304" pitchFamily="18" charset="0"/>
                <a:ea typeface="Times New Roman" panose="02020603050405020304" pitchFamily="18" charset="0"/>
              </a:endParaRPr>
            </a:p>
          </p:txBody>
        </p:sp>
        <p:grpSp>
          <p:nvGrpSpPr>
            <p:cNvPr id="341" name="组合 340"/>
            <p:cNvGrpSpPr/>
            <p:nvPr/>
          </p:nvGrpSpPr>
          <p:grpSpPr>
            <a:xfrm rot="21360000">
              <a:off x="10287" y="3940"/>
              <a:ext cx="604" cy="1139"/>
              <a:chOff x="8404" y="6264"/>
              <a:chExt cx="723" cy="1362"/>
            </a:xfrm>
          </p:grpSpPr>
          <p:sp>
            <p:nvSpPr>
              <p:cNvPr id="342" name="弧形 341"/>
              <p:cNvSpPr>
                <a:spLocks noChangeAspect="1"/>
              </p:cNvSpPr>
              <p:nvPr/>
            </p:nvSpPr>
            <p:spPr>
              <a:xfrm rot="20880000">
                <a:off x="8413" y="6264"/>
                <a:ext cx="714" cy="902"/>
              </a:xfrm>
              <a:prstGeom prst="arc">
                <a:avLst>
                  <a:gd name="adj1" fmla="val 16155228"/>
                  <a:gd name="adj2" fmla="val 389239"/>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43" name="弧形 342"/>
              <p:cNvSpPr>
                <a:spLocks noChangeAspect="1"/>
              </p:cNvSpPr>
              <p:nvPr/>
            </p:nvSpPr>
            <p:spPr>
              <a:xfrm rot="1560000">
                <a:off x="8404" y="6768"/>
                <a:ext cx="701" cy="858"/>
              </a:xfrm>
              <a:prstGeom prst="arc">
                <a:avLst>
                  <a:gd name="adj1" fmla="val 20638074"/>
                  <a:gd name="adj2" fmla="val 5375537"/>
                </a:avLst>
              </a:prstGeom>
              <a:ln w="44450">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344" name="组合 343"/>
          <p:cNvGrpSpPr/>
          <p:nvPr/>
        </p:nvGrpSpPr>
        <p:grpSpPr>
          <a:xfrm rot="16200000" flipV="1">
            <a:off x="10691495" y="2032000"/>
            <a:ext cx="1177925" cy="867410"/>
            <a:chOff x="3579" y="3796"/>
            <a:chExt cx="1734" cy="1277"/>
          </a:xfrm>
        </p:grpSpPr>
        <p:grpSp>
          <p:nvGrpSpPr>
            <p:cNvPr id="345" name="组合 344"/>
            <p:cNvGrpSpPr/>
            <p:nvPr/>
          </p:nvGrpSpPr>
          <p:grpSpPr>
            <a:xfrm rot="10800000" flipV="1">
              <a:off x="3579" y="3796"/>
              <a:ext cx="1734" cy="1277"/>
              <a:chOff x="1401" y="7444"/>
              <a:chExt cx="2069" cy="1493"/>
            </a:xfrm>
          </p:grpSpPr>
          <p:sp>
            <p:nvSpPr>
              <p:cNvPr id="346" name="文本框 345"/>
              <p:cNvSpPr txBox="1"/>
              <p:nvPr/>
            </p:nvSpPr>
            <p:spPr>
              <a:xfrm rot="10800000" flipH="1">
                <a:off x="1419" y="7444"/>
                <a:ext cx="2051" cy="1152"/>
              </a:xfrm>
              <a:prstGeom prst="rect">
                <a:avLst/>
              </a:prstGeom>
              <a:noFill/>
            </p:spPr>
            <p:txBody>
              <a:bodyPr vert="eaVert" wrap="square" rtlCol="0">
                <a:spAutoFit/>
              </a:bodyPr>
              <a:lstStyle/>
              <a:p>
                <a:pPr algn="l">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800" b="1" dirty="0" smtClean="0">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race</a:t>
                </a:r>
                <a:endParaRPr lang="en-US" altLang="zh-CN" sz="700" b="1" dirty="0" err="1" smtClean="0">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waterfall</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p:txBody>
          </p:sp>
          <p:sp>
            <p:nvSpPr>
              <p:cNvPr id="347" name="文本框 346"/>
              <p:cNvSpPr txBox="1"/>
              <p:nvPr/>
            </p:nvSpPr>
            <p:spPr>
              <a:xfrm>
                <a:off x="1401" y="8569"/>
                <a:ext cx="2039" cy="368"/>
              </a:xfrm>
              <a:prstGeom prst="rect">
                <a:avLst/>
              </a:prstGeom>
              <a:noFill/>
            </p:spPr>
            <p:txBody>
              <a:bodyPr wrap="square" rtlCol="0">
                <a:spAutoFit/>
              </a:bodyPr>
              <a:lstStyle/>
              <a:p>
                <a:pPr algn="dist">
                  <a:lnSpc>
                    <a:spcPct val="80000"/>
                  </a:lnSpc>
                </a:pPr>
                <a:r>
                  <a:rPr lang="en-US" altLang="zh-CN" sz="1000" b="1">
                    <a:solidFill>
                      <a:schemeClr val="bg1"/>
                    </a:solidFill>
                    <a:latin typeface="Times New Roman" panose="02020603050405020304" pitchFamily="18" charset="0"/>
                    <a:ea typeface="Times New Roman" panose="02020603050405020304" pitchFamily="18" charset="0"/>
                  </a:rPr>
                  <a:t>10001100 </a:t>
                </a:r>
                <a:endParaRPr lang="en-US" altLang="zh-CN" sz="1000" b="1">
                  <a:solidFill>
                    <a:schemeClr val="bg1"/>
                  </a:solidFill>
                  <a:latin typeface="Times New Roman" panose="02020603050405020304" pitchFamily="18" charset="0"/>
                  <a:ea typeface="Times New Roman" panose="02020603050405020304" pitchFamily="18" charset="0"/>
                </a:endParaRPr>
              </a:p>
            </p:txBody>
          </p:sp>
        </p:grpSp>
        <p:cxnSp>
          <p:nvCxnSpPr>
            <p:cNvPr id="348" name="直接连接符 347"/>
            <p:cNvCxnSpPr/>
            <p:nvPr/>
          </p:nvCxnSpPr>
          <p:spPr>
            <a:xfrm>
              <a:off x="3766" y="4775"/>
              <a:ext cx="1474"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sp>
        <p:nvSpPr>
          <p:cNvPr id="8" name="圆角矩形 7"/>
          <p:cNvSpPr/>
          <p:nvPr/>
        </p:nvSpPr>
        <p:spPr>
          <a:xfrm>
            <a:off x="5113655" y="1378585"/>
            <a:ext cx="2486660" cy="3488055"/>
          </a:xfrm>
          <a:prstGeom prst="roundRect">
            <a:avLst/>
          </a:prstGeom>
          <a:noFill/>
          <a:ln w="12700">
            <a:solidFill>
              <a:srgbClr val="CE64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3" name="组合 2"/>
          <p:cNvGrpSpPr/>
          <p:nvPr/>
        </p:nvGrpSpPr>
        <p:grpSpPr>
          <a:xfrm>
            <a:off x="7781925" y="1378585"/>
            <a:ext cx="2485390" cy="3487420"/>
            <a:chOff x="12255" y="2171"/>
            <a:chExt cx="3914" cy="5492"/>
          </a:xfrm>
        </p:grpSpPr>
        <p:sp>
          <p:nvSpPr>
            <p:cNvPr id="301" name="圆角矩形 300"/>
            <p:cNvSpPr/>
            <p:nvPr/>
          </p:nvSpPr>
          <p:spPr>
            <a:xfrm>
              <a:off x="12255" y="2171"/>
              <a:ext cx="3915" cy="5493"/>
            </a:xfrm>
            <a:prstGeom prst="roundRect">
              <a:avLst/>
            </a:prstGeom>
            <a:noFill/>
            <a:ln w="12700">
              <a:solidFill>
                <a:srgbClr val="6294B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02" name="文本框 301"/>
            <p:cNvSpPr txBox="1"/>
            <p:nvPr/>
          </p:nvSpPr>
          <p:spPr>
            <a:xfrm>
              <a:off x="12513" y="7227"/>
              <a:ext cx="3061" cy="434"/>
            </a:xfrm>
            <a:prstGeom prst="rect">
              <a:avLst/>
            </a:prstGeom>
            <a:noFill/>
          </p:spPr>
          <p:txBody>
            <a:bodyPr wrap="square" rtlCol="0">
              <a:spAutoFit/>
            </a:bodyPr>
            <a:lstStyle/>
            <a:p>
              <a:r>
                <a:rPr lang="en-US" altLang="zh-CN" sz="1200" b="1">
                  <a:solidFill>
                    <a:schemeClr val="bg1"/>
                  </a:solidFill>
                  <a:latin typeface="Times New Roman" panose="02020603050405020304" pitchFamily="18" charset="0"/>
                  <a:ea typeface="Times New Roman" panose="02020603050405020304" pitchFamily="18" charset="0"/>
                </a:rPr>
                <a:t>Common Hamming Space</a:t>
              </a:r>
              <a:endParaRPr lang="en-US" altLang="zh-CN" sz="1200" b="1">
                <a:solidFill>
                  <a:schemeClr val="bg1"/>
                </a:solidFill>
                <a:latin typeface="Times New Roman" panose="02020603050405020304" pitchFamily="18" charset="0"/>
                <a:ea typeface="Times New Roman" panose="02020603050405020304" pitchFamily="18" charset="0"/>
              </a:endParaRPr>
            </a:p>
          </p:txBody>
        </p:sp>
      </p:grpSp>
      <p:grpSp>
        <p:nvGrpSpPr>
          <p:cNvPr id="9" name="组合 8"/>
          <p:cNvGrpSpPr/>
          <p:nvPr/>
        </p:nvGrpSpPr>
        <p:grpSpPr>
          <a:xfrm>
            <a:off x="982133" y="5846657"/>
            <a:ext cx="9057640" cy="927947"/>
            <a:chOff x="1226" y="8851"/>
            <a:chExt cx="10698" cy="1096"/>
          </a:xfrm>
        </p:grpSpPr>
        <p:sp>
          <p:nvSpPr>
            <p:cNvPr id="11" name="文本框 10"/>
            <p:cNvSpPr txBox="1"/>
            <p:nvPr/>
          </p:nvSpPr>
          <p:spPr>
            <a:xfrm>
              <a:off x="1226" y="9103"/>
              <a:ext cx="4172" cy="593"/>
            </a:xfrm>
            <a:prstGeom prst="rect">
              <a:avLst/>
            </a:prstGeom>
            <a:noFill/>
          </p:spPr>
          <p:txBody>
            <a:bodyPr wrap="none" rtlCol="0" anchor="t">
              <a:spAutoFit/>
            </a:bodyPr>
            <a:lstStyle/>
            <a:p>
              <a:pPr algn="l"/>
              <a:r>
                <a:rPr lang="en-US" altLang="zh-CN" sz="2665" dirty="0">
                  <a:solidFill>
                    <a:srgbClr val="0BE5E2"/>
                  </a:solidFill>
                  <a:latin typeface="Times New Roman" panose="02020603050405020304" pitchFamily="18" charset="0"/>
                  <a:ea typeface="Times New Roman" panose="02020603050405020304" pitchFamily="18" charset="0"/>
                  <a:sym typeface="+mn-ea"/>
                </a:rPr>
                <a:t>Cross-entropy loss</a:t>
              </a:r>
              <a:r>
                <a:rPr lang="zh-CN" altLang="en-US" sz="2665" dirty="0">
                  <a:solidFill>
                    <a:srgbClr val="0BE5E2"/>
                  </a:solidFill>
                  <a:latin typeface="Times New Roman" panose="02020603050405020304" pitchFamily="18" charset="0"/>
                  <a:ea typeface="Times New Roman" panose="02020603050405020304" pitchFamily="18" charset="0"/>
                  <a:sym typeface="+mn-ea"/>
                </a:rPr>
                <a:t>：</a:t>
              </a:r>
              <a:endParaRPr lang="zh-CN" altLang="en-US" sz="2665" dirty="0" smtClean="0">
                <a:solidFill>
                  <a:srgbClr val="0BE5E2"/>
                </a:solidFill>
                <a:latin typeface="Times New Roman" panose="02020603050405020304" pitchFamily="18" charset="0"/>
                <a:ea typeface="Times New Roman" panose="02020603050405020304" pitchFamily="18" charset="0"/>
                <a:sym typeface="+mn-ea"/>
              </a:endParaRPr>
            </a:p>
          </p:txBody>
        </p:sp>
        <p:sp>
          <p:nvSpPr>
            <p:cNvPr id="12" name="矩形 11"/>
            <p:cNvSpPr>
              <a:spLocks noRot="1" noChangeAspect="1" noMove="1" noResize="1" noEditPoints="1" noAdjustHandles="1" noChangeArrowheads="1" noChangeShapeType="1" noTextEdit="1"/>
            </p:cNvSpPr>
            <p:nvPr/>
          </p:nvSpPr>
          <p:spPr>
            <a:xfrm>
              <a:off x="4743" y="8851"/>
              <a:ext cx="7181" cy="1096"/>
            </a:xfrm>
            <a:prstGeom prst="rect">
              <a:avLst/>
            </a:prstGeom>
            <a:blipFill rotWithShape="1">
              <a:blip r:embed="rId6" cstate="print"/>
              <a:stretch>
                <a:fillRect/>
              </a:stretch>
            </a:blipFill>
          </p:spPr>
          <p:txBody>
            <a:bodyPr/>
            <a:lstStyle/>
            <a:p>
              <a:r>
                <a:rPr lang="zh-CN" altLang="en-US">
                  <a:noFill/>
                  <a:latin typeface="Times New Roman" panose="02020603050405020304" pitchFamily="18" charset="0"/>
                  <a:ea typeface="Times New Roman" panose="02020603050405020304" pitchFamily="18" charset="0"/>
                </a:rPr>
                <a:t> </a:t>
              </a:r>
              <a:endParaRPr lang="zh-CN" altLang="en-US">
                <a:noFill/>
                <a:latin typeface="Times New Roman" panose="02020603050405020304" pitchFamily="18" charset="0"/>
                <a:ea typeface="Times New Roman" panose="02020603050405020304" pitchFamily="18" charset="0"/>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2" presetClass="emph" presetSubtype="0" fill="hold" nodeType="withEffect">
                                  <p:stCondLst>
                                    <p:cond delay="0"/>
                                  </p:stCondLst>
                                  <p:childTnLst>
                                    <p:animRot by="120000">
                                      <p:cBhvr>
                                        <p:cTn id="6" dur="100" fill="hold">
                                          <p:stCondLst>
                                            <p:cond delay="0"/>
                                          </p:stCondLst>
                                        </p:cTn>
                                        <p:tgtEl>
                                          <p:spTgt spid="156"/>
                                        </p:tgtEl>
                                        <p:attrNameLst>
                                          <p:attrName>r</p:attrName>
                                        </p:attrNameLst>
                                      </p:cBhvr>
                                    </p:animRot>
                                    <p:animRot by="-240000">
                                      <p:cBhvr>
                                        <p:cTn id="7" dur="200" fill="hold">
                                          <p:stCondLst>
                                            <p:cond delay="200"/>
                                          </p:stCondLst>
                                        </p:cTn>
                                        <p:tgtEl>
                                          <p:spTgt spid="156"/>
                                        </p:tgtEl>
                                        <p:attrNameLst>
                                          <p:attrName>r</p:attrName>
                                        </p:attrNameLst>
                                      </p:cBhvr>
                                    </p:animRot>
                                    <p:animRot by="240000">
                                      <p:cBhvr>
                                        <p:cTn id="8" dur="200" fill="hold">
                                          <p:stCondLst>
                                            <p:cond delay="400"/>
                                          </p:stCondLst>
                                        </p:cTn>
                                        <p:tgtEl>
                                          <p:spTgt spid="156"/>
                                        </p:tgtEl>
                                        <p:attrNameLst>
                                          <p:attrName>r</p:attrName>
                                        </p:attrNameLst>
                                      </p:cBhvr>
                                    </p:animRot>
                                    <p:animRot by="-240000">
                                      <p:cBhvr>
                                        <p:cTn id="9" dur="200" fill="hold">
                                          <p:stCondLst>
                                            <p:cond delay="600"/>
                                          </p:stCondLst>
                                        </p:cTn>
                                        <p:tgtEl>
                                          <p:spTgt spid="156"/>
                                        </p:tgtEl>
                                        <p:attrNameLst>
                                          <p:attrName>r</p:attrName>
                                        </p:attrNameLst>
                                      </p:cBhvr>
                                    </p:animRot>
                                    <p:animRot by="120000">
                                      <p:cBhvr>
                                        <p:cTn id="10" dur="200" fill="hold">
                                          <p:stCondLst>
                                            <p:cond delay="800"/>
                                          </p:stCondLst>
                                        </p:cTn>
                                        <p:tgtEl>
                                          <p:spTgt spid="156"/>
                                        </p:tgtEl>
                                        <p:attrNameLst>
                                          <p:attrName>r</p:attrName>
                                        </p:attrNameLst>
                                      </p:cBhvr>
                                    </p:animRot>
                                  </p:childTnLst>
                                </p:cTn>
                              </p:par>
                              <p:par>
                                <p:cTn id="11" presetID="10"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22" presetClass="entr" presetSubtype="1" fill="hold" nodeType="withEffect">
                                  <p:stCondLst>
                                    <p:cond delay="0"/>
                                  </p:stCondLst>
                                  <p:childTnLst>
                                    <p:set>
                                      <p:cBhvr>
                                        <p:cTn id="20" dur="1" fill="hold">
                                          <p:stCondLst>
                                            <p:cond delay="0"/>
                                          </p:stCondLst>
                                        </p:cTn>
                                        <p:tgtEl>
                                          <p:spTgt spid="339"/>
                                        </p:tgtEl>
                                        <p:attrNameLst>
                                          <p:attrName>style.visibility</p:attrName>
                                        </p:attrNameLst>
                                      </p:cBhvr>
                                      <p:to>
                                        <p:strVal val="visible"/>
                                      </p:to>
                                    </p:set>
                                    <p:animEffect transition="in" filter="wipe(up)">
                                      <p:cBhvr>
                                        <p:cTn id="21" dur="1000"/>
                                        <p:tgtEl>
                                          <p:spTgt spid="339"/>
                                        </p:tgtEl>
                                      </p:cBhvr>
                                    </p:animEffect>
                                  </p:childTnLst>
                                </p:cTn>
                              </p:par>
                              <p:par>
                                <p:cTn id="22" presetID="22" presetClass="entr" presetSubtype="1" fill="hold" nodeType="with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up)">
                                      <p:cBhvr>
                                        <p:cTn id="24" dur="1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32" name="矩形 31"/>
          <p:cNvSpPr/>
          <p:nvPr/>
        </p:nvSpPr>
        <p:spPr>
          <a:xfrm>
            <a:off x="1451610" y="4211320"/>
            <a:ext cx="4602480" cy="2080260"/>
          </a:xfrm>
          <a:prstGeom prst="rect">
            <a:avLst/>
          </a:prstGeom>
          <a:solidFill>
            <a:srgbClr val="19CAD5">
              <a:alpha val="35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2" name="图片 51"/>
          <p:cNvPicPr>
            <a:picLocks noChangeAspect="1"/>
          </p:cNvPicPr>
          <p:nvPr/>
        </p:nvPicPr>
        <p:blipFill>
          <a:blip r:embed="rId2"/>
          <a:stretch>
            <a:fillRect/>
          </a:stretch>
        </p:blipFill>
        <p:spPr>
          <a:xfrm>
            <a:off x="4293870" y="5258435"/>
            <a:ext cx="982980" cy="955040"/>
          </a:xfrm>
          <a:prstGeom prst="rect">
            <a:avLst/>
          </a:prstGeom>
        </p:spPr>
      </p:pic>
      <p:pic>
        <p:nvPicPr>
          <p:cNvPr id="59" name="图片 58"/>
          <p:cNvPicPr>
            <a:picLocks noChangeAspect="1"/>
          </p:cNvPicPr>
          <p:nvPr/>
        </p:nvPicPr>
        <p:blipFill>
          <a:blip r:embed="rId3"/>
          <a:stretch>
            <a:fillRect/>
          </a:stretch>
        </p:blipFill>
        <p:spPr>
          <a:xfrm>
            <a:off x="1506220" y="4274185"/>
            <a:ext cx="2604770" cy="1955165"/>
          </a:xfrm>
          <a:prstGeom prst="rect">
            <a:avLst/>
          </a:prstGeom>
        </p:spPr>
      </p:pic>
      <p:sp>
        <p:nvSpPr>
          <p:cNvPr id="18" name="矩形 17"/>
          <p:cNvSpPr/>
          <p:nvPr/>
        </p:nvSpPr>
        <p:spPr>
          <a:xfrm>
            <a:off x="1451610" y="1791970"/>
            <a:ext cx="4602480" cy="2080895"/>
          </a:xfrm>
          <a:prstGeom prst="rect">
            <a:avLst/>
          </a:prstGeom>
          <a:solidFill>
            <a:srgbClr val="EE7D33">
              <a:alpha val="40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7" name="图片 46"/>
          <p:cNvPicPr>
            <a:picLocks noChangeAspect="1"/>
          </p:cNvPicPr>
          <p:nvPr/>
        </p:nvPicPr>
        <p:blipFill>
          <a:blip r:embed="rId4"/>
          <a:stretch>
            <a:fillRect/>
          </a:stretch>
        </p:blipFill>
        <p:spPr>
          <a:xfrm>
            <a:off x="1488440" y="1818005"/>
            <a:ext cx="1955800" cy="2021840"/>
          </a:xfrm>
          <a:prstGeom prst="rect">
            <a:avLst/>
          </a:prstGeom>
        </p:spPr>
      </p:pic>
      <p:pic>
        <p:nvPicPr>
          <p:cNvPr id="60" name="图片 59"/>
          <p:cNvPicPr>
            <a:picLocks noChangeAspect="1"/>
          </p:cNvPicPr>
          <p:nvPr/>
        </p:nvPicPr>
        <p:blipFill>
          <a:blip r:embed="rId5"/>
          <a:stretch>
            <a:fillRect/>
          </a:stretch>
        </p:blipFill>
        <p:spPr>
          <a:xfrm>
            <a:off x="3555365" y="1917700"/>
            <a:ext cx="1515745" cy="1134745"/>
          </a:xfrm>
          <a:prstGeom prst="rect">
            <a:avLst/>
          </a:prstGeom>
        </p:spPr>
      </p:pic>
      <p:sp>
        <p:nvSpPr>
          <p:cNvPr id="19" name="矩形 18"/>
          <p:cNvSpPr/>
          <p:nvPr/>
        </p:nvSpPr>
        <p:spPr>
          <a:xfrm>
            <a:off x="6441440" y="1791970"/>
            <a:ext cx="4602480" cy="2080260"/>
          </a:xfrm>
          <a:prstGeom prst="rect">
            <a:avLst/>
          </a:prstGeom>
          <a:solidFill>
            <a:srgbClr val="5786CB">
              <a:alpha val="39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4" name="图片 33"/>
          <p:cNvPicPr>
            <a:picLocks noChangeAspect="1"/>
          </p:cNvPicPr>
          <p:nvPr/>
        </p:nvPicPr>
        <p:blipFill>
          <a:blip r:embed="rId6"/>
          <a:stretch>
            <a:fillRect/>
          </a:stretch>
        </p:blipFill>
        <p:spPr>
          <a:xfrm>
            <a:off x="7472680" y="2100580"/>
            <a:ext cx="1305560" cy="1038860"/>
          </a:xfrm>
          <a:prstGeom prst="rect">
            <a:avLst/>
          </a:prstGeom>
        </p:spPr>
      </p:pic>
      <p:pic>
        <p:nvPicPr>
          <p:cNvPr id="36" name="图片 35"/>
          <p:cNvPicPr>
            <a:picLocks noChangeAspect="1"/>
          </p:cNvPicPr>
          <p:nvPr/>
        </p:nvPicPr>
        <p:blipFill>
          <a:blip r:embed="rId7"/>
          <a:stretch>
            <a:fillRect/>
          </a:stretch>
        </p:blipFill>
        <p:spPr>
          <a:xfrm>
            <a:off x="8892540" y="1926590"/>
            <a:ext cx="2104390" cy="1861185"/>
          </a:xfrm>
          <a:prstGeom prst="rect">
            <a:avLst/>
          </a:prstGeom>
        </p:spPr>
      </p:pic>
      <p:sp>
        <p:nvSpPr>
          <p:cNvPr id="31" name="矩形 30"/>
          <p:cNvSpPr/>
          <p:nvPr/>
        </p:nvSpPr>
        <p:spPr>
          <a:xfrm flipH="1">
            <a:off x="6441440" y="4211320"/>
            <a:ext cx="4602480" cy="2080260"/>
          </a:xfrm>
          <a:prstGeom prst="rect">
            <a:avLst/>
          </a:prstGeom>
          <a:solidFill>
            <a:srgbClr val="FF19D1">
              <a:alpha val="44000"/>
            </a:srgb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p:cNvPicPr>
            <a:picLocks noChangeAspect="1"/>
          </p:cNvPicPr>
          <p:nvPr/>
        </p:nvPicPr>
        <p:blipFill>
          <a:blip r:embed="rId8"/>
          <a:stretch>
            <a:fillRect/>
          </a:stretch>
        </p:blipFill>
        <p:spPr>
          <a:xfrm flipH="1">
            <a:off x="7636510" y="4730115"/>
            <a:ext cx="1160780" cy="1450975"/>
          </a:xfrm>
          <a:prstGeom prst="rect">
            <a:avLst/>
          </a:prstGeom>
        </p:spPr>
      </p:pic>
      <p:pic>
        <p:nvPicPr>
          <p:cNvPr id="45" name="图片 44"/>
          <p:cNvPicPr>
            <a:picLocks noChangeAspect="1"/>
          </p:cNvPicPr>
          <p:nvPr/>
        </p:nvPicPr>
        <p:blipFill>
          <a:blip r:embed="rId9"/>
          <a:stretch>
            <a:fillRect/>
          </a:stretch>
        </p:blipFill>
        <p:spPr>
          <a:xfrm>
            <a:off x="8939530" y="4247515"/>
            <a:ext cx="2057400" cy="1995170"/>
          </a:xfrm>
          <a:prstGeom prst="rect">
            <a:avLst/>
          </a:prstGeom>
        </p:spPr>
      </p:pic>
      <p:sp>
        <p:nvSpPr>
          <p:cNvPr id="30" name="椭圆 29"/>
          <p:cNvSpPr/>
          <p:nvPr/>
        </p:nvSpPr>
        <p:spPr>
          <a:xfrm>
            <a:off x="4768850" y="2592070"/>
            <a:ext cx="2927350" cy="2912745"/>
          </a:xfrm>
          <a:prstGeom prst="ellipse">
            <a:avLst/>
          </a:prstGeom>
          <a:solidFill>
            <a:srgbClr val="2D384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50" name="照相机"/>
          <p:cNvSpPr/>
          <p:nvPr/>
        </p:nvSpPr>
        <p:spPr bwMode="auto">
          <a:xfrm>
            <a:off x="5266055" y="3266440"/>
            <a:ext cx="787400" cy="521970"/>
          </a:xfrm>
          <a:custGeom>
            <a:avLst/>
            <a:gdLst>
              <a:gd name="T0" fmla="*/ 603268619 w 5832"/>
              <a:gd name="T1" fmla="*/ 56679958 h 4173"/>
              <a:gd name="T2" fmla="*/ 619913524 w 5832"/>
              <a:gd name="T3" fmla="*/ 76999053 h 4173"/>
              <a:gd name="T4" fmla="*/ 620980350 w 5832"/>
              <a:gd name="T5" fmla="*/ 416543893 h 4173"/>
              <a:gd name="T6" fmla="*/ 606362937 w 5832"/>
              <a:gd name="T7" fmla="*/ 438253429 h 4173"/>
              <a:gd name="T8" fmla="*/ 39478120 w 5832"/>
              <a:gd name="T9" fmla="*/ 446274150 h 4173"/>
              <a:gd name="T10" fmla="*/ 15791379 w 5832"/>
              <a:gd name="T11" fmla="*/ 438253429 h 4173"/>
              <a:gd name="T12" fmla="*/ 1173639 w 5832"/>
              <a:gd name="T13" fmla="*/ 416543893 h 4173"/>
              <a:gd name="T14" fmla="*/ 2347279 w 5832"/>
              <a:gd name="T15" fmla="*/ 76999053 h 4173"/>
              <a:gd name="T16" fmla="*/ 18992184 w 5832"/>
              <a:gd name="T17" fmla="*/ 56679958 h 4173"/>
              <a:gd name="T18" fmla="*/ 181706034 w 5832"/>
              <a:gd name="T19" fmla="*/ 0 h 4173"/>
              <a:gd name="T20" fmla="*/ 399049156 w 5832"/>
              <a:gd name="T21" fmla="*/ 190572934 h 4173"/>
              <a:gd name="T22" fmla="*/ 365332747 w 5832"/>
              <a:gd name="T23" fmla="*/ 218378166 h 4173"/>
              <a:gd name="T24" fmla="*/ 352422387 w 5832"/>
              <a:gd name="T25" fmla="*/ 265219360 h 4173"/>
              <a:gd name="T26" fmla="*/ 372161610 w 5832"/>
              <a:gd name="T27" fmla="*/ 312702121 h 4173"/>
              <a:gd name="T28" fmla="*/ 409719051 w 5832"/>
              <a:gd name="T29" fmla="*/ 335480825 h 4173"/>
              <a:gd name="T30" fmla="*/ 458586613 w 5832"/>
              <a:gd name="T31" fmla="*/ 331951720 h 4173"/>
              <a:gd name="T32" fmla="*/ 492303022 w 5832"/>
              <a:gd name="T33" fmla="*/ 304039506 h 4173"/>
              <a:gd name="T34" fmla="*/ 505320195 w 5832"/>
              <a:gd name="T35" fmla="*/ 257305294 h 4173"/>
              <a:gd name="T36" fmla="*/ 485474486 w 5832"/>
              <a:gd name="T37" fmla="*/ 209608897 h 4173"/>
              <a:gd name="T38" fmla="*/ 447916718 w 5832"/>
              <a:gd name="T39" fmla="*/ 186829866 h 4173"/>
              <a:gd name="T40" fmla="*/ 196430260 w 5832"/>
              <a:gd name="T41" fmla="*/ 134748506 h 4173"/>
              <a:gd name="T42" fmla="*/ 397769030 w 5832"/>
              <a:gd name="T43" fmla="*/ 110472379 h 4173"/>
              <a:gd name="T44" fmla="*/ 349221582 w 5832"/>
              <a:gd name="T45" fmla="*/ 129508341 h 4173"/>
              <a:gd name="T46" fmla="*/ 312624154 w 5832"/>
              <a:gd name="T47" fmla="*/ 160521731 h 4173"/>
              <a:gd name="T48" fmla="*/ 285843094 w 5832"/>
              <a:gd name="T49" fmla="*/ 204796333 h 4173"/>
              <a:gd name="T50" fmla="*/ 275280013 w 5832"/>
              <a:gd name="T51" fmla="*/ 257198639 h 4173"/>
              <a:gd name="T52" fmla="*/ 282108549 w 5832"/>
              <a:gd name="T53" fmla="*/ 307034027 h 4173"/>
              <a:gd name="T54" fmla="*/ 305795617 w 5832"/>
              <a:gd name="T55" fmla="*/ 353447292 h 4173"/>
              <a:gd name="T56" fmla="*/ 339938627 w 5832"/>
              <a:gd name="T57" fmla="*/ 386813636 h 4173"/>
              <a:gd name="T58" fmla="*/ 386779023 w 5832"/>
              <a:gd name="T59" fmla="*/ 409271720 h 4173"/>
              <a:gd name="T60" fmla="*/ 436713410 w 5832"/>
              <a:gd name="T61" fmla="*/ 415046796 h 4173"/>
              <a:gd name="T62" fmla="*/ 488568477 w 5832"/>
              <a:gd name="T63" fmla="*/ 403069042 h 4173"/>
              <a:gd name="T64" fmla="*/ 532101255 w 5832"/>
              <a:gd name="T65" fmla="*/ 375156828 h 4173"/>
              <a:gd name="T66" fmla="*/ 562083447 w 5832"/>
              <a:gd name="T67" fmla="*/ 337940761 h 4173"/>
              <a:gd name="T68" fmla="*/ 580008477 w 5832"/>
              <a:gd name="T69" fmla="*/ 288425993 h 4173"/>
              <a:gd name="T70" fmla="*/ 580648704 w 5832"/>
              <a:gd name="T71" fmla="*/ 237734748 h 4173"/>
              <a:gd name="T72" fmla="*/ 563897312 w 5832"/>
              <a:gd name="T73" fmla="*/ 187792379 h 4173"/>
              <a:gd name="T74" fmla="*/ 534875460 w 5832"/>
              <a:gd name="T75" fmla="*/ 149827436 h 4173"/>
              <a:gd name="T76" fmla="*/ 491982909 w 5832"/>
              <a:gd name="T77" fmla="*/ 120845727 h 4173"/>
              <a:gd name="T78" fmla="*/ 440661255 w 5832"/>
              <a:gd name="T79" fmla="*/ 107691823 h 4173"/>
              <a:gd name="T80" fmla="*/ 469256507 w 5832"/>
              <a:gd name="T81" fmla="*/ 165334294 h 4173"/>
              <a:gd name="T82" fmla="*/ 402783701 w 5832"/>
              <a:gd name="T83" fmla="*/ 160414748 h 4173"/>
              <a:gd name="T84" fmla="*/ 348581355 w 5832"/>
              <a:gd name="T85" fmla="*/ 194957569 h 4173"/>
              <a:gd name="T86" fmla="*/ 324894288 w 5832"/>
              <a:gd name="T87" fmla="*/ 261262327 h 4173"/>
              <a:gd name="T88" fmla="*/ 345593850 w 5832"/>
              <a:gd name="T89" fmla="*/ 323610380 h 4173"/>
              <a:gd name="T90" fmla="*/ 397982330 w 5832"/>
              <a:gd name="T91" fmla="*/ 360719465 h 4173"/>
              <a:gd name="T92" fmla="*/ 464561623 w 5832"/>
              <a:gd name="T93" fmla="*/ 359115386 h 4173"/>
              <a:gd name="T94" fmla="*/ 514922937 w 5832"/>
              <a:gd name="T95" fmla="*/ 319439383 h 4173"/>
              <a:gd name="T96" fmla="*/ 532528182 w 5832"/>
              <a:gd name="T97" fmla="*/ 255915180 h 4173"/>
              <a:gd name="T98" fmla="*/ 505746795 w 5832"/>
              <a:gd name="T99" fmla="*/ 191214501 h 4173"/>
              <a:gd name="T100" fmla="*/ 444182500 w 5832"/>
              <a:gd name="T101" fmla="*/ 211747560 h 4173"/>
              <a:gd name="T102" fmla="*/ 410999504 w 5832"/>
              <a:gd name="T103" fmla="*/ 212496108 h 4173"/>
              <a:gd name="T104" fmla="*/ 385925496 w 5832"/>
              <a:gd name="T105" fmla="*/ 232280619 h 4173"/>
              <a:gd name="T106" fmla="*/ 377069468 w 5832"/>
              <a:gd name="T107" fmla="*/ 263828919 h 4173"/>
              <a:gd name="T108" fmla="*/ 390513567 w 5832"/>
              <a:gd name="T109" fmla="*/ 296018785 h 4173"/>
              <a:gd name="T110" fmla="*/ 418361453 w 5832"/>
              <a:gd name="T111" fmla="*/ 312060228 h 4173"/>
              <a:gd name="T112" fmla="*/ 451224336 w 5832"/>
              <a:gd name="T113" fmla="*/ 307996539 h 4173"/>
              <a:gd name="T114" fmla="*/ 474271178 w 5832"/>
              <a:gd name="T115" fmla="*/ 285966384 h 4173"/>
              <a:gd name="T116" fmla="*/ 480032888 w 5832"/>
              <a:gd name="T117" fmla="*/ 253348589 h 4173"/>
              <a:gd name="T118" fmla="*/ 465415149 w 5832"/>
              <a:gd name="T119" fmla="*/ 224580844 h 4173"/>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5832" h="4173">
                <a:moveTo>
                  <a:pt x="370" y="477"/>
                </a:moveTo>
                <a:lnTo>
                  <a:pt x="5462" y="477"/>
                </a:lnTo>
                <a:lnTo>
                  <a:pt x="5481" y="477"/>
                </a:lnTo>
                <a:lnTo>
                  <a:pt x="5500" y="478"/>
                </a:lnTo>
                <a:lnTo>
                  <a:pt x="5518" y="480"/>
                </a:lnTo>
                <a:lnTo>
                  <a:pt x="5537" y="484"/>
                </a:lnTo>
                <a:lnTo>
                  <a:pt x="5554" y="488"/>
                </a:lnTo>
                <a:lnTo>
                  <a:pt x="5571" y="494"/>
                </a:lnTo>
                <a:lnTo>
                  <a:pt x="5589" y="499"/>
                </a:lnTo>
                <a:lnTo>
                  <a:pt x="5606" y="506"/>
                </a:lnTo>
                <a:lnTo>
                  <a:pt x="5622" y="513"/>
                </a:lnTo>
                <a:lnTo>
                  <a:pt x="5638" y="521"/>
                </a:lnTo>
                <a:lnTo>
                  <a:pt x="5654" y="530"/>
                </a:lnTo>
                <a:lnTo>
                  <a:pt x="5668" y="539"/>
                </a:lnTo>
                <a:lnTo>
                  <a:pt x="5683" y="550"/>
                </a:lnTo>
                <a:lnTo>
                  <a:pt x="5697" y="562"/>
                </a:lnTo>
                <a:lnTo>
                  <a:pt x="5710" y="573"/>
                </a:lnTo>
                <a:lnTo>
                  <a:pt x="5723" y="585"/>
                </a:lnTo>
                <a:lnTo>
                  <a:pt x="5735" y="598"/>
                </a:lnTo>
                <a:lnTo>
                  <a:pt x="5747" y="612"/>
                </a:lnTo>
                <a:lnTo>
                  <a:pt x="5758" y="625"/>
                </a:lnTo>
                <a:lnTo>
                  <a:pt x="5768" y="640"/>
                </a:lnTo>
                <a:lnTo>
                  <a:pt x="5778" y="655"/>
                </a:lnTo>
                <a:lnTo>
                  <a:pt x="5787" y="670"/>
                </a:lnTo>
                <a:lnTo>
                  <a:pt x="5795" y="686"/>
                </a:lnTo>
                <a:lnTo>
                  <a:pt x="5803" y="702"/>
                </a:lnTo>
                <a:lnTo>
                  <a:pt x="5810" y="720"/>
                </a:lnTo>
                <a:lnTo>
                  <a:pt x="5815" y="737"/>
                </a:lnTo>
                <a:lnTo>
                  <a:pt x="5820" y="754"/>
                </a:lnTo>
                <a:lnTo>
                  <a:pt x="5824" y="772"/>
                </a:lnTo>
                <a:lnTo>
                  <a:pt x="5828" y="790"/>
                </a:lnTo>
                <a:lnTo>
                  <a:pt x="5830" y="808"/>
                </a:lnTo>
                <a:lnTo>
                  <a:pt x="5831" y="827"/>
                </a:lnTo>
                <a:lnTo>
                  <a:pt x="5832" y="846"/>
                </a:lnTo>
                <a:lnTo>
                  <a:pt x="5832" y="3803"/>
                </a:lnTo>
                <a:lnTo>
                  <a:pt x="5831" y="3822"/>
                </a:lnTo>
                <a:lnTo>
                  <a:pt x="5830" y="3841"/>
                </a:lnTo>
                <a:lnTo>
                  <a:pt x="5828" y="3858"/>
                </a:lnTo>
                <a:lnTo>
                  <a:pt x="5824" y="3877"/>
                </a:lnTo>
                <a:lnTo>
                  <a:pt x="5820" y="3895"/>
                </a:lnTo>
                <a:lnTo>
                  <a:pt x="5815" y="3912"/>
                </a:lnTo>
                <a:lnTo>
                  <a:pt x="5810" y="3930"/>
                </a:lnTo>
                <a:lnTo>
                  <a:pt x="5803" y="3947"/>
                </a:lnTo>
                <a:lnTo>
                  <a:pt x="5795" y="3962"/>
                </a:lnTo>
                <a:lnTo>
                  <a:pt x="5787" y="3979"/>
                </a:lnTo>
                <a:lnTo>
                  <a:pt x="5778" y="3994"/>
                </a:lnTo>
                <a:lnTo>
                  <a:pt x="5768" y="4009"/>
                </a:lnTo>
                <a:lnTo>
                  <a:pt x="5758" y="4023"/>
                </a:lnTo>
                <a:lnTo>
                  <a:pt x="5747" y="4038"/>
                </a:lnTo>
                <a:lnTo>
                  <a:pt x="5735" y="4051"/>
                </a:lnTo>
                <a:lnTo>
                  <a:pt x="5723" y="4064"/>
                </a:lnTo>
                <a:lnTo>
                  <a:pt x="5710" y="4076"/>
                </a:lnTo>
                <a:lnTo>
                  <a:pt x="5697" y="4088"/>
                </a:lnTo>
                <a:lnTo>
                  <a:pt x="5683" y="4098"/>
                </a:lnTo>
                <a:lnTo>
                  <a:pt x="5668" y="4109"/>
                </a:lnTo>
                <a:lnTo>
                  <a:pt x="5654" y="4118"/>
                </a:lnTo>
                <a:lnTo>
                  <a:pt x="5638" y="4127"/>
                </a:lnTo>
                <a:lnTo>
                  <a:pt x="5622" y="4136"/>
                </a:lnTo>
                <a:lnTo>
                  <a:pt x="5606" y="4143"/>
                </a:lnTo>
                <a:lnTo>
                  <a:pt x="5589" y="4149"/>
                </a:lnTo>
                <a:lnTo>
                  <a:pt x="5571" y="4156"/>
                </a:lnTo>
                <a:lnTo>
                  <a:pt x="5554" y="4160"/>
                </a:lnTo>
                <a:lnTo>
                  <a:pt x="5537" y="4165"/>
                </a:lnTo>
                <a:lnTo>
                  <a:pt x="5518" y="4168"/>
                </a:lnTo>
                <a:lnTo>
                  <a:pt x="5500" y="4171"/>
                </a:lnTo>
                <a:lnTo>
                  <a:pt x="5481" y="4172"/>
                </a:lnTo>
                <a:lnTo>
                  <a:pt x="5462" y="4173"/>
                </a:lnTo>
                <a:lnTo>
                  <a:pt x="370" y="4173"/>
                </a:lnTo>
                <a:lnTo>
                  <a:pt x="351" y="4172"/>
                </a:lnTo>
                <a:lnTo>
                  <a:pt x="332" y="4171"/>
                </a:lnTo>
                <a:lnTo>
                  <a:pt x="313" y="4168"/>
                </a:lnTo>
                <a:lnTo>
                  <a:pt x="295" y="4165"/>
                </a:lnTo>
                <a:lnTo>
                  <a:pt x="277" y="4160"/>
                </a:lnTo>
                <a:lnTo>
                  <a:pt x="259" y="4156"/>
                </a:lnTo>
                <a:lnTo>
                  <a:pt x="243" y="4149"/>
                </a:lnTo>
                <a:lnTo>
                  <a:pt x="226" y="4143"/>
                </a:lnTo>
                <a:lnTo>
                  <a:pt x="209" y="4136"/>
                </a:lnTo>
                <a:lnTo>
                  <a:pt x="194" y="4127"/>
                </a:lnTo>
                <a:lnTo>
                  <a:pt x="178" y="4118"/>
                </a:lnTo>
                <a:lnTo>
                  <a:pt x="162" y="4109"/>
                </a:lnTo>
                <a:lnTo>
                  <a:pt x="148" y="4098"/>
                </a:lnTo>
                <a:lnTo>
                  <a:pt x="134" y="4088"/>
                </a:lnTo>
                <a:lnTo>
                  <a:pt x="121" y="4076"/>
                </a:lnTo>
                <a:lnTo>
                  <a:pt x="108" y="4064"/>
                </a:lnTo>
                <a:lnTo>
                  <a:pt x="95" y="4051"/>
                </a:lnTo>
                <a:lnTo>
                  <a:pt x="84" y="4038"/>
                </a:lnTo>
                <a:lnTo>
                  <a:pt x="73" y="4023"/>
                </a:lnTo>
                <a:lnTo>
                  <a:pt x="63" y="4009"/>
                </a:lnTo>
                <a:lnTo>
                  <a:pt x="53" y="3994"/>
                </a:lnTo>
                <a:lnTo>
                  <a:pt x="44" y="3979"/>
                </a:lnTo>
                <a:lnTo>
                  <a:pt x="36" y="3962"/>
                </a:lnTo>
                <a:lnTo>
                  <a:pt x="29" y="3947"/>
                </a:lnTo>
                <a:lnTo>
                  <a:pt x="22" y="3930"/>
                </a:lnTo>
                <a:lnTo>
                  <a:pt x="16" y="3912"/>
                </a:lnTo>
                <a:lnTo>
                  <a:pt x="11" y="3895"/>
                </a:lnTo>
                <a:lnTo>
                  <a:pt x="7" y="3877"/>
                </a:lnTo>
                <a:lnTo>
                  <a:pt x="4" y="3858"/>
                </a:lnTo>
                <a:lnTo>
                  <a:pt x="2" y="3841"/>
                </a:lnTo>
                <a:lnTo>
                  <a:pt x="0" y="3822"/>
                </a:lnTo>
                <a:lnTo>
                  <a:pt x="0" y="3803"/>
                </a:lnTo>
                <a:lnTo>
                  <a:pt x="0" y="846"/>
                </a:lnTo>
                <a:lnTo>
                  <a:pt x="0" y="827"/>
                </a:lnTo>
                <a:lnTo>
                  <a:pt x="2" y="808"/>
                </a:lnTo>
                <a:lnTo>
                  <a:pt x="4" y="790"/>
                </a:lnTo>
                <a:lnTo>
                  <a:pt x="7" y="772"/>
                </a:lnTo>
                <a:lnTo>
                  <a:pt x="11" y="754"/>
                </a:lnTo>
                <a:lnTo>
                  <a:pt x="16" y="737"/>
                </a:lnTo>
                <a:lnTo>
                  <a:pt x="22" y="720"/>
                </a:lnTo>
                <a:lnTo>
                  <a:pt x="29" y="702"/>
                </a:lnTo>
                <a:lnTo>
                  <a:pt x="36" y="686"/>
                </a:lnTo>
                <a:lnTo>
                  <a:pt x="44" y="670"/>
                </a:lnTo>
                <a:lnTo>
                  <a:pt x="53" y="655"/>
                </a:lnTo>
                <a:lnTo>
                  <a:pt x="63" y="640"/>
                </a:lnTo>
                <a:lnTo>
                  <a:pt x="73" y="625"/>
                </a:lnTo>
                <a:lnTo>
                  <a:pt x="84" y="612"/>
                </a:lnTo>
                <a:lnTo>
                  <a:pt x="95" y="598"/>
                </a:lnTo>
                <a:lnTo>
                  <a:pt x="108" y="585"/>
                </a:lnTo>
                <a:lnTo>
                  <a:pt x="121" y="573"/>
                </a:lnTo>
                <a:lnTo>
                  <a:pt x="134" y="562"/>
                </a:lnTo>
                <a:lnTo>
                  <a:pt x="148" y="550"/>
                </a:lnTo>
                <a:lnTo>
                  <a:pt x="162" y="539"/>
                </a:lnTo>
                <a:lnTo>
                  <a:pt x="178" y="530"/>
                </a:lnTo>
                <a:lnTo>
                  <a:pt x="194" y="521"/>
                </a:lnTo>
                <a:lnTo>
                  <a:pt x="209" y="513"/>
                </a:lnTo>
                <a:lnTo>
                  <a:pt x="226" y="506"/>
                </a:lnTo>
                <a:lnTo>
                  <a:pt x="243" y="499"/>
                </a:lnTo>
                <a:lnTo>
                  <a:pt x="259" y="494"/>
                </a:lnTo>
                <a:lnTo>
                  <a:pt x="277" y="488"/>
                </a:lnTo>
                <a:lnTo>
                  <a:pt x="295" y="484"/>
                </a:lnTo>
                <a:lnTo>
                  <a:pt x="313" y="480"/>
                </a:lnTo>
                <a:lnTo>
                  <a:pt x="332" y="478"/>
                </a:lnTo>
                <a:lnTo>
                  <a:pt x="351" y="477"/>
                </a:lnTo>
                <a:lnTo>
                  <a:pt x="370" y="477"/>
                </a:lnTo>
                <a:close/>
                <a:moveTo>
                  <a:pt x="542" y="0"/>
                </a:moveTo>
                <a:lnTo>
                  <a:pt x="1703" y="0"/>
                </a:lnTo>
                <a:lnTo>
                  <a:pt x="1703" y="350"/>
                </a:lnTo>
                <a:lnTo>
                  <a:pt x="542" y="350"/>
                </a:lnTo>
                <a:lnTo>
                  <a:pt x="542" y="0"/>
                </a:lnTo>
                <a:close/>
                <a:moveTo>
                  <a:pt x="4019" y="1725"/>
                </a:moveTo>
                <a:lnTo>
                  <a:pt x="4019" y="1725"/>
                </a:lnTo>
                <a:lnTo>
                  <a:pt x="3983" y="1726"/>
                </a:lnTo>
                <a:lnTo>
                  <a:pt x="3946" y="1729"/>
                </a:lnTo>
                <a:lnTo>
                  <a:pt x="3910" y="1734"/>
                </a:lnTo>
                <a:lnTo>
                  <a:pt x="3874" y="1740"/>
                </a:lnTo>
                <a:lnTo>
                  <a:pt x="3840" y="1747"/>
                </a:lnTo>
                <a:lnTo>
                  <a:pt x="3806" y="1758"/>
                </a:lnTo>
                <a:lnTo>
                  <a:pt x="3773" y="1769"/>
                </a:lnTo>
                <a:lnTo>
                  <a:pt x="3740" y="1782"/>
                </a:lnTo>
                <a:lnTo>
                  <a:pt x="3708" y="1797"/>
                </a:lnTo>
                <a:lnTo>
                  <a:pt x="3677" y="1812"/>
                </a:lnTo>
                <a:lnTo>
                  <a:pt x="3647" y="1829"/>
                </a:lnTo>
                <a:lnTo>
                  <a:pt x="3618" y="1848"/>
                </a:lnTo>
                <a:lnTo>
                  <a:pt x="3590" y="1868"/>
                </a:lnTo>
                <a:lnTo>
                  <a:pt x="3563" y="1889"/>
                </a:lnTo>
                <a:lnTo>
                  <a:pt x="3537" y="1911"/>
                </a:lnTo>
                <a:lnTo>
                  <a:pt x="3512" y="1936"/>
                </a:lnTo>
                <a:lnTo>
                  <a:pt x="3488" y="1960"/>
                </a:lnTo>
                <a:lnTo>
                  <a:pt x="3465" y="1987"/>
                </a:lnTo>
                <a:lnTo>
                  <a:pt x="3444" y="2014"/>
                </a:lnTo>
                <a:lnTo>
                  <a:pt x="3424" y="2042"/>
                </a:lnTo>
                <a:lnTo>
                  <a:pt x="3405" y="2071"/>
                </a:lnTo>
                <a:lnTo>
                  <a:pt x="3388" y="2101"/>
                </a:lnTo>
                <a:lnTo>
                  <a:pt x="3372" y="2132"/>
                </a:lnTo>
                <a:lnTo>
                  <a:pt x="3358" y="2164"/>
                </a:lnTo>
                <a:lnTo>
                  <a:pt x="3345" y="2197"/>
                </a:lnTo>
                <a:lnTo>
                  <a:pt x="3334" y="2230"/>
                </a:lnTo>
                <a:lnTo>
                  <a:pt x="3324" y="2264"/>
                </a:lnTo>
                <a:lnTo>
                  <a:pt x="3316" y="2298"/>
                </a:lnTo>
                <a:lnTo>
                  <a:pt x="3309" y="2334"/>
                </a:lnTo>
                <a:lnTo>
                  <a:pt x="3305" y="2369"/>
                </a:lnTo>
                <a:lnTo>
                  <a:pt x="3303" y="2406"/>
                </a:lnTo>
                <a:lnTo>
                  <a:pt x="3302" y="2443"/>
                </a:lnTo>
                <a:lnTo>
                  <a:pt x="3303" y="2480"/>
                </a:lnTo>
                <a:lnTo>
                  <a:pt x="3305" y="2517"/>
                </a:lnTo>
                <a:lnTo>
                  <a:pt x="3309" y="2552"/>
                </a:lnTo>
                <a:lnTo>
                  <a:pt x="3316" y="2587"/>
                </a:lnTo>
                <a:lnTo>
                  <a:pt x="3324" y="2622"/>
                </a:lnTo>
                <a:lnTo>
                  <a:pt x="3334" y="2656"/>
                </a:lnTo>
                <a:lnTo>
                  <a:pt x="3345" y="2689"/>
                </a:lnTo>
                <a:lnTo>
                  <a:pt x="3358" y="2722"/>
                </a:lnTo>
                <a:lnTo>
                  <a:pt x="3372" y="2754"/>
                </a:lnTo>
                <a:lnTo>
                  <a:pt x="3388" y="2784"/>
                </a:lnTo>
                <a:lnTo>
                  <a:pt x="3405" y="2814"/>
                </a:lnTo>
                <a:lnTo>
                  <a:pt x="3424" y="2843"/>
                </a:lnTo>
                <a:lnTo>
                  <a:pt x="3444" y="2872"/>
                </a:lnTo>
                <a:lnTo>
                  <a:pt x="3465" y="2899"/>
                </a:lnTo>
                <a:lnTo>
                  <a:pt x="3488" y="2924"/>
                </a:lnTo>
                <a:lnTo>
                  <a:pt x="3512" y="2950"/>
                </a:lnTo>
                <a:lnTo>
                  <a:pt x="3537" y="2973"/>
                </a:lnTo>
                <a:lnTo>
                  <a:pt x="3563" y="2997"/>
                </a:lnTo>
                <a:lnTo>
                  <a:pt x="3590" y="3018"/>
                </a:lnTo>
                <a:lnTo>
                  <a:pt x="3618" y="3038"/>
                </a:lnTo>
                <a:lnTo>
                  <a:pt x="3647" y="3056"/>
                </a:lnTo>
                <a:lnTo>
                  <a:pt x="3677" y="3074"/>
                </a:lnTo>
                <a:lnTo>
                  <a:pt x="3708" y="3089"/>
                </a:lnTo>
                <a:lnTo>
                  <a:pt x="3740" y="3104"/>
                </a:lnTo>
                <a:lnTo>
                  <a:pt x="3773" y="3117"/>
                </a:lnTo>
                <a:lnTo>
                  <a:pt x="3806" y="3128"/>
                </a:lnTo>
                <a:lnTo>
                  <a:pt x="3840" y="3137"/>
                </a:lnTo>
                <a:lnTo>
                  <a:pt x="3874" y="3145"/>
                </a:lnTo>
                <a:lnTo>
                  <a:pt x="3910" y="3152"/>
                </a:lnTo>
                <a:lnTo>
                  <a:pt x="3946" y="3156"/>
                </a:lnTo>
                <a:lnTo>
                  <a:pt x="3983" y="3160"/>
                </a:lnTo>
                <a:lnTo>
                  <a:pt x="4019" y="3161"/>
                </a:lnTo>
                <a:lnTo>
                  <a:pt x="4056" y="3160"/>
                </a:lnTo>
                <a:lnTo>
                  <a:pt x="4092" y="3156"/>
                </a:lnTo>
                <a:lnTo>
                  <a:pt x="4129" y="3152"/>
                </a:lnTo>
                <a:lnTo>
                  <a:pt x="4163" y="3145"/>
                </a:lnTo>
                <a:lnTo>
                  <a:pt x="4198" y="3137"/>
                </a:lnTo>
                <a:lnTo>
                  <a:pt x="4232" y="3128"/>
                </a:lnTo>
                <a:lnTo>
                  <a:pt x="4266" y="3117"/>
                </a:lnTo>
                <a:lnTo>
                  <a:pt x="4298" y="3104"/>
                </a:lnTo>
                <a:lnTo>
                  <a:pt x="4329" y="3089"/>
                </a:lnTo>
                <a:lnTo>
                  <a:pt x="4361" y="3074"/>
                </a:lnTo>
                <a:lnTo>
                  <a:pt x="4391" y="3056"/>
                </a:lnTo>
                <a:lnTo>
                  <a:pt x="4420" y="3038"/>
                </a:lnTo>
                <a:lnTo>
                  <a:pt x="4447" y="3018"/>
                </a:lnTo>
                <a:lnTo>
                  <a:pt x="4475" y="2997"/>
                </a:lnTo>
                <a:lnTo>
                  <a:pt x="4501" y="2973"/>
                </a:lnTo>
                <a:lnTo>
                  <a:pt x="4527" y="2950"/>
                </a:lnTo>
                <a:lnTo>
                  <a:pt x="4550" y="2924"/>
                </a:lnTo>
                <a:lnTo>
                  <a:pt x="4572" y="2899"/>
                </a:lnTo>
                <a:lnTo>
                  <a:pt x="4595" y="2872"/>
                </a:lnTo>
                <a:lnTo>
                  <a:pt x="4614" y="2843"/>
                </a:lnTo>
                <a:lnTo>
                  <a:pt x="4633" y="2814"/>
                </a:lnTo>
                <a:lnTo>
                  <a:pt x="4650" y="2784"/>
                </a:lnTo>
                <a:lnTo>
                  <a:pt x="4666" y="2754"/>
                </a:lnTo>
                <a:lnTo>
                  <a:pt x="4680" y="2722"/>
                </a:lnTo>
                <a:lnTo>
                  <a:pt x="4693" y="2689"/>
                </a:lnTo>
                <a:lnTo>
                  <a:pt x="4705" y="2656"/>
                </a:lnTo>
                <a:lnTo>
                  <a:pt x="4714" y="2622"/>
                </a:lnTo>
                <a:lnTo>
                  <a:pt x="4722" y="2587"/>
                </a:lnTo>
                <a:lnTo>
                  <a:pt x="4728" y="2552"/>
                </a:lnTo>
                <a:lnTo>
                  <a:pt x="4733" y="2517"/>
                </a:lnTo>
                <a:lnTo>
                  <a:pt x="4736" y="2480"/>
                </a:lnTo>
                <a:lnTo>
                  <a:pt x="4736" y="2443"/>
                </a:lnTo>
                <a:lnTo>
                  <a:pt x="4736" y="2406"/>
                </a:lnTo>
                <a:lnTo>
                  <a:pt x="4733" y="2369"/>
                </a:lnTo>
                <a:lnTo>
                  <a:pt x="4728" y="2334"/>
                </a:lnTo>
                <a:lnTo>
                  <a:pt x="4722" y="2298"/>
                </a:lnTo>
                <a:lnTo>
                  <a:pt x="4714" y="2264"/>
                </a:lnTo>
                <a:lnTo>
                  <a:pt x="4705" y="2230"/>
                </a:lnTo>
                <a:lnTo>
                  <a:pt x="4693" y="2197"/>
                </a:lnTo>
                <a:lnTo>
                  <a:pt x="4680" y="2164"/>
                </a:lnTo>
                <a:lnTo>
                  <a:pt x="4666" y="2132"/>
                </a:lnTo>
                <a:lnTo>
                  <a:pt x="4650" y="2101"/>
                </a:lnTo>
                <a:lnTo>
                  <a:pt x="4633" y="2071"/>
                </a:lnTo>
                <a:lnTo>
                  <a:pt x="4614" y="2042"/>
                </a:lnTo>
                <a:lnTo>
                  <a:pt x="4595" y="2014"/>
                </a:lnTo>
                <a:lnTo>
                  <a:pt x="4572" y="1987"/>
                </a:lnTo>
                <a:lnTo>
                  <a:pt x="4550" y="1960"/>
                </a:lnTo>
                <a:lnTo>
                  <a:pt x="4527" y="1936"/>
                </a:lnTo>
                <a:lnTo>
                  <a:pt x="4501" y="1911"/>
                </a:lnTo>
                <a:lnTo>
                  <a:pt x="4475" y="1889"/>
                </a:lnTo>
                <a:lnTo>
                  <a:pt x="4447" y="1868"/>
                </a:lnTo>
                <a:lnTo>
                  <a:pt x="4420" y="1848"/>
                </a:lnTo>
                <a:lnTo>
                  <a:pt x="4391" y="1829"/>
                </a:lnTo>
                <a:lnTo>
                  <a:pt x="4361" y="1812"/>
                </a:lnTo>
                <a:lnTo>
                  <a:pt x="4329" y="1797"/>
                </a:lnTo>
                <a:lnTo>
                  <a:pt x="4298" y="1782"/>
                </a:lnTo>
                <a:lnTo>
                  <a:pt x="4266" y="1769"/>
                </a:lnTo>
                <a:lnTo>
                  <a:pt x="4232" y="1758"/>
                </a:lnTo>
                <a:lnTo>
                  <a:pt x="4198" y="1747"/>
                </a:lnTo>
                <a:lnTo>
                  <a:pt x="4163" y="1740"/>
                </a:lnTo>
                <a:lnTo>
                  <a:pt x="4129" y="1734"/>
                </a:lnTo>
                <a:lnTo>
                  <a:pt x="4092" y="1729"/>
                </a:lnTo>
                <a:lnTo>
                  <a:pt x="4056" y="1726"/>
                </a:lnTo>
                <a:lnTo>
                  <a:pt x="4019" y="1725"/>
                </a:lnTo>
                <a:close/>
                <a:moveTo>
                  <a:pt x="1375" y="838"/>
                </a:moveTo>
                <a:lnTo>
                  <a:pt x="1375" y="3754"/>
                </a:lnTo>
                <a:lnTo>
                  <a:pt x="1591" y="3754"/>
                </a:lnTo>
                <a:lnTo>
                  <a:pt x="1591" y="838"/>
                </a:lnTo>
                <a:lnTo>
                  <a:pt x="1375" y="838"/>
                </a:lnTo>
                <a:close/>
                <a:moveTo>
                  <a:pt x="1841" y="690"/>
                </a:moveTo>
                <a:lnTo>
                  <a:pt x="1841" y="1260"/>
                </a:lnTo>
                <a:lnTo>
                  <a:pt x="2899" y="1260"/>
                </a:lnTo>
                <a:lnTo>
                  <a:pt x="2899" y="690"/>
                </a:lnTo>
                <a:lnTo>
                  <a:pt x="1841" y="690"/>
                </a:lnTo>
                <a:close/>
                <a:moveTo>
                  <a:pt x="4019" y="1003"/>
                </a:moveTo>
                <a:lnTo>
                  <a:pt x="4019" y="1003"/>
                </a:lnTo>
                <a:lnTo>
                  <a:pt x="3982" y="1004"/>
                </a:lnTo>
                <a:lnTo>
                  <a:pt x="3945" y="1005"/>
                </a:lnTo>
                <a:lnTo>
                  <a:pt x="3908" y="1007"/>
                </a:lnTo>
                <a:lnTo>
                  <a:pt x="3872" y="1011"/>
                </a:lnTo>
                <a:lnTo>
                  <a:pt x="3835" y="1015"/>
                </a:lnTo>
                <a:lnTo>
                  <a:pt x="3800" y="1020"/>
                </a:lnTo>
                <a:lnTo>
                  <a:pt x="3764" y="1026"/>
                </a:lnTo>
                <a:lnTo>
                  <a:pt x="3728" y="1033"/>
                </a:lnTo>
                <a:lnTo>
                  <a:pt x="3694" y="1040"/>
                </a:lnTo>
                <a:lnTo>
                  <a:pt x="3659" y="1049"/>
                </a:lnTo>
                <a:lnTo>
                  <a:pt x="3625" y="1058"/>
                </a:lnTo>
                <a:lnTo>
                  <a:pt x="3591" y="1068"/>
                </a:lnTo>
                <a:lnTo>
                  <a:pt x="3558" y="1079"/>
                </a:lnTo>
                <a:lnTo>
                  <a:pt x="3524" y="1091"/>
                </a:lnTo>
                <a:lnTo>
                  <a:pt x="3491" y="1103"/>
                </a:lnTo>
                <a:lnTo>
                  <a:pt x="3459" y="1117"/>
                </a:lnTo>
                <a:lnTo>
                  <a:pt x="3426" y="1130"/>
                </a:lnTo>
                <a:lnTo>
                  <a:pt x="3395" y="1146"/>
                </a:lnTo>
                <a:lnTo>
                  <a:pt x="3364" y="1161"/>
                </a:lnTo>
                <a:lnTo>
                  <a:pt x="3333" y="1177"/>
                </a:lnTo>
                <a:lnTo>
                  <a:pt x="3303" y="1194"/>
                </a:lnTo>
                <a:lnTo>
                  <a:pt x="3273" y="1211"/>
                </a:lnTo>
                <a:lnTo>
                  <a:pt x="3244" y="1230"/>
                </a:lnTo>
                <a:lnTo>
                  <a:pt x="3215" y="1249"/>
                </a:lnTo>
                <a:lnTo>
                  <a:pt x="3186" y="1269"/>
                </a:lnTo>
                <a:lnTo>
                  <a:pt x="3158" y="1289"/>
                </a:lnTo>
                <a:lnTo>
                  <a:pt x="3130" y="1311"/>
                </a:lnTo>
                <a:lnTo>
                  <a:pt x="3103" y="1332"/>
                </a:lnTo>
                <a:lnTo>
                  <a:pt x="3077" y="1354"/>
                </a:lnTo>
                <a:lnTo>
                  <a:pt x="3051" y="1377"/>
                </a:lnTo>
                <a:lnTo>
                  <a:pt x="3026" y="1401"/>
                </a:lnTo>
                <a:lnTo>
                  <a:pt x="3001" y="1425"/>
                </a:lnTo>
                <a:lnTo>
                  <a:pt x="2977" y="1450"/>
                </a:lnTo>
                <a:lnTo>
                  <a:pt x="2954" y="1474"/>
                </a:lnTo>
                <a:lnTo>
                  <a:pt x="2930" y="1501"/>
                </a:lnTo>
                <a:lnTo>
                  <a:pt x="2908" y="1527"/>
                </a:lnTo>
                <a:lnTo>
                  <a:pt x="2887" y="1554"/>
                </a:lnTo>
                <a:lnTo>
                  <a:pt x="2866" y="1581"/>
                </a:lnTo>
                <a:lnTo>
                  <a:pt x="2844" y="1609"/>
                </a:lnTo>
                <a:lnTo>
                  <a:pt x="2826" y="1638"/>
                </a:lnTo>
                <a:lnTo>
                  <a:pt x="2807" y="1667"/>
                </a:lnTo>
                <a:lnTo>
                  <a:pt x="2788" y="1696"/>
                </a:lnTo>
                <a:lnTo>
                  <a:pt x="2770" y="1726"/>
                </a:lnTo>
                <a:lnTo>
                  <a:pt x="2753" y="1756"/>
                </a:lnTo>
                <a:lnTo>
                  <a:pt x="2737" y="1788"/>
                </a:lnTo>
                <a:lnTo>
                  <a:pt x="2722" y="1819"/>
                </a:lnTo>
                <a:lnTo>
                  <a:pt x="2706" y="1850"/>
                </a:lnTo>
                <a:lnTo>
                  <a:pt x="2693" y="1882"/>
                </a:lnTo>
                <a:lnTo>
                  <a:pt x="2679" y="1915"/>
                </a:lnTo>
                <a:lnTo>
                  <a:pt x="2667" y="1948"/>
                </a:lnTo>
                <a:lnTo>
                  <a:pt x="2655" y="1982"/>
                </a:lnTo>
                <a:lnTo>
                  <a:pt x="2644" y="2015"/>
                </a:lnTo>
                <a:lnTo>
                  <a:pt x="2634" y="2048"/>
                </a:lnTo>
                <a:lnTo>
                  <a:pt x="2625" y="2083"/>
                </a:lnTo>
                <a:lnTo>
                  <a:pt x="2616" y="2118"/>
                </a:lnTo>
                <a:lnTo>
                  <a:pt x="2609" y="2153"/>
                </a:lnTo>
                <a:lnTo>
                  <a:pt x="2601" y="2188"/>
                </a:lnTo>
                <a:lnTo>
                  <a:pt x="2596" y="2223"/>
                </a:lnTo>
                <a:lnTo>
                  <a:pt x="2591" y="2259"/>
                </a:lnTo>
                <a:lnTo>
                  <a:pt x="2587" y="2296"/>
                </a:lnTo>
                <a:lnTo>
                  <a:pt x="2584" y="2332"/>
                </a:lnTo>
                <a:lnTo>
                  <a:pt x="2581" y="2368"/>
                </a:lnTo>
                <a:lnTo>
                  <a:pt x="2580" y="2405"/>
                </a:lnTo>
                <a:lnTo>
                  <a:pt x="2579" y="2443"/>
                </a:lnTo>
                <a:lnTo>
                  <a:pt x="2580" y="2480"/>
                </a:lnTo>
                <a:lnTo>
                  <a:pt x="2581" y="2517"/>
                </a:lnTo>
                <a:lnTo>
                  <a:pt x="2584" y="2553"/>
                </a:lnTo>
                <a:lnTo>
                  <a:pt x="2587" y="2590"/>
                </a:lnTo>
                <a:lnTo>
                  <a:pt x="2591" y="2626"/>
                </a:lnTo>
                <a:lnTo>
                  <a:pt x="2596" y="2661"/>
                </a:lnTo>
                <a:lnTo>
                  <a:pt x="2601" y="2697"/>
                </a:lnTo>
                <a:lnTo>
                  <a:pt x="2609" y="2733"/>
                </a:lnTo>
                <a:lnTo>
                  <a:pt x="2616" y="2767"/>
                </a:lnTo>
                <a:lnTo>
                  <a:pt x="2625" y="2803"/>
                </a:lnTo>
                <a:lnTo>
                  <a:pt x="2634" y="2836"/>
                </a:lnTo>
                <a:lnTo>
                  <a:pt x="2644" y="2871"/>
                </a:lnTo>
                <a:lnTo>
                  <a:pt x="2655" y="2904"/>
                </a:lnTo>
                <a:lnTo>
                  <a:pt x="2667" y="2938"/>
                </a:lnTo>
                <a:lnTo>
                  <a:pt x="2679" y="2970"/>
                </a:lnTo>
                <a:lnTo>
                  <a:pt x="2693" y="3004"/>
                </a:lnTo>
                <a:lnTo>
                  <a:pt x="2706" y="3035"/>
                </a:lnTo>
                <a:lnTo>
                  <a:pt x="2722" y="3067"/>
                </a:lnTo>
                <a:lnTo>
                  <a:pt x="2737" y="3098"/>
                </a:lnTo>
                <a:lnTo>
                  <a:pt x="2753" y="3128"/>
                </a:lnTo>
                <a:lnTo>
                  <a:pt x="2770" y="3160"/>
                </a:lnTo>
                <a:lnTo>
                  <a:pt x="2788" y="3189"/>
                </a:lnTo>
                <a:lnTo>
                  <a:pt x="2807" y="3219"/>
                </a:lnTo>
                <a:lnTo>
                  <a:pt x="2826" y="3248"/>
                </a:lnTo>
                <a:lnTo>
                  <a:pt x="2844" y="3276"/>
                </a:lnTo>
                <a:lnTo>
                  <a:pt x="2866" y="3305"/>
                </a:lnTo>
                <a:lnTo>
                  <a:pt x="2887" y="3331"/>
                </a:lnTo>
                <a:lnTo>
                  <a:pt x="2908" y="3358"/>
                </a:lnTo>
                <a:lnTo>
                  <a:pt x="2930" y="3385"/>
                </a:lnTo>
                <a:lnTo>
                  <a:pt x="2954" y="3410"/>
                </a:lnTo>
                <a:lnTo>
                  <a:pt x="2977" y="3436"/>
                </a:lnTo>
                <a:lnTo>
                  <a:pt x="3001" y="3461"/>
                </a:lnTo>
                <a:lnTo>
                  <a:pt x="3026" y="3485"/>
                </a:lnTo>
                <a:lnTo>
                  <a:pt x="3051" y="3508"/>
                </a:lnTo>
                <a:lnTo>
                  <a:pt x="3077" y="3531"/>
                </a:lnTo>
                <a:lnTo>
                  <a:pt x="3103" y="3553"/>
                </a:lnTo>
                <a:lnTo>
                  <a:pt x="3130" y="3575"/>
                </a:lnTo>
                <a:lnTo>
                  <a:pt x="3158" y="3597"/>
                </a:lnTo>
                <a:lnTo>
                  <a:pt x="3186" y="3617"/>
                </a:lnTo>
                <a:lnTo>
                  <a:pt x="3215" y="3637"/>
                </a:lnTo>
                <a:lnTo>
                  <a:pt x="3244" y="3656"/>
                </a:lnTo>
                <a:lnTo>
                  <a:pt x="3273" y="3673"/>
                </a:lnTo>
                <a:lnTo>
                  <a:pt x="3303" y="3691"/>
                </a:lnTo>
                <a:lnTo>
                  <a:pt x="3333" y="3708"/>
                </a:lnTo>
                <a:lnTo>
                  <a:pt x="3364" y="3725"/>
                </a:lnTo>
                <a:lnTo>
                  <a:pt x="3395" y="3740"/>
                </a:lnTo>
                <a:lnTo>
                  <a:pt x="3426" y="3755"/>
                </a:lnTo>
                <a:lnTo>
                  <a:pt x="3459" y="3769"/>
                </a:lnTo>
                <a:lnTo>
                  <a:pt x="3491" y="3783"/>
                </a:lnTo>
                <a:lnTo>
                  <a:pt x="3524" y="3795"/>
                </a:lnTo>
                <a:lnTo>
                  <a:pt x="3558" y="3806"/>
                </a:lnTo>
                <a:lnTo>
                  <a:pt x="3591" y="3817"/>
                </a:lnTo>
                <a:lnTo>
                  <a:pt x="3625" y="3827"/>
                </a:lnTo>
                <a:lnTo>
                  <a:pt x="3659" y="3837"/>
                </a:lnTo>
                <a:lnTo>
                  <a:pt x="3694" y="3845"/>
                </a:lnTo>
                <a:lnTo>
                  <a:pt x="3728" y="3853"/>
                </a:lnTo>
                <a:lnTo>
                  <a:pt x="3764" y="3860"/>
                </a:lnTo>
                <a:lnTo>
                  <a:pt x="3800" y="3865"/>
                </a:lnTo>
                <a:lnTo>
                  <a:pt x="3835" y="3871"/>
                </a:lnTo>
                <a:lnTo>
                  <a:pt x="3872" y="3875"/>
                </a:lnTo>
                <a:lnTo>
                  <a:pt x="3908" y="3879"/>
                </a:lnTo>
                <a:lnTo>
                  <a:pt x="3945" y="3881"/>
                </a:lnTo>
                <a:lnTo>
                  <a:pt x="3982" y="3882"/>
                </a:lnTo>
                <a:lnTo>
                  <a:pt x="4019" y="3882"/>
                </a:lnTo>
                <a:lnTo>
                  <a:pt x="4056" y="3882"/>
                </a:lnTo>
                <a:lnTo>
                  <a:pt x="4093" y="3881"/>
                </a:lnTo>
                <a:lnTo>
                  <a:pt x="4130" y="3879"/>
                </a:lnTo>
                <a:lnTo>
                  <a:pt x="4167" y="3875"/>
                </a:lnTo>
                <a:lnTo>
                  <a:pt x="4202" y="3871"/>
                </a:lnTo>
                <a:lnTo>
                  <a:pt x="4238" y="3865"/>
                </a:lnTo>
                <a:lnTo>
                  <a:pt x="4274" y="3860"/>
                </a:lnTo>
                <a:lnTo>
                  <a:pt x="4309" y="3853"/>
                </a:lnTo>
                <a:lnTo>
                  <a:pt x="4344" y="3845"/>
                </a:lnTo>
                <a:lnTo>
                  <a:pt x="4378" y="3837"/>
                </a:lnTo>
                <a:lnTo>
                  <a:pt x="4413" y="3827"/>
                </a:lnTo>
                <a:lnTo>
                  <a:pt x="4447" y="3817"/>
                </a:lnTo>
                <a:lnTo>
                  <a:pt x="4481" y="3806"/>
                </a:lnTo>
                <a:lnTo>
                  <a:pt x="4514" y="3795"/>
                </a:lnTo>
                <a:lnTo>
                  <a:pt x="4547" y="3783"/>
                </a:lnTo>
                <a:lnTo>
                  <a:pt x="4579" y="3769"/>
                </a:lnTo>
                <a:lnTo>
                  <a:pt x="4611" y="3755"/>
                </a:lnTo>
                <a:lnTo>
                  <a:pt x="4644" y="3740"/>
                </a:lnTo>
                <a:lnTo>
                  <a:pt x="4675" y="3725"/>
                </a:lnTo>
                <a:lnTo>
                  <a:pt x="4705" y="3708"/>
                </a:lnTo>
                <a:lnTo>
                  <a:pt x="4736" y="3691"/>
                </a:lnTo>
                <a:lnTo>
                  <a:pt x="4765" y="3673"/>
                </a:lnTo>
                <a:lnTo>
                  <a:pt x="4795" y="3656"/>
                </a:lnTo>
                <a:lnTo>
                  <a:pt x="4824" y="3637"/>
                </a:lnTo>
                <a:lnTo>
                  <a:pt x="4852" y="3617"/>
                </a:lnTo>
                <a:lnTo>
                  <a:pt x="4880" y="3597"/>
                </a:lnTo>
                <a:lnTo>
                  <a:pt x="4908" y="3575"/>
                </a:lnTo>
                <a:lnTo>
                  <a:pt x="4935" y="3553"/>
                </a:lnTo>
                <a:lnTo>
                  <a:pt x="4961" y="3531"/>
                </a:lnTo>
                <a:lnTo>
                  <a:pt x="4987" y="3508"/>
                </a:lnTo>
                <a:lnTo>
                  <a:pt x="5013" y="3485"/>
                </a:lnTo>
                <a:lnTo>
                  <a:pt x="5037" y="3461"/>
                </a:lnTo>
                <a:lnTo>
                  <a:pt x="5061" y="3436"/>
                </a:lnTo>
                <a:lnTo>
                  <a:pt x="5085" y="3410"/>
                </a:lnTo>
                <a:lnTo>
                  <a:pt x="5107" y="3385"/>
                </a:lnTo>
                <a:lnTo>
                  <a:pt x="5130" y="3358"/>
                </a:lnTo>
                <a:lnTo>
                  <a:pt x="5152" y="3331"/>
                </a:lnTo>
                <a:lnTo>
                  <a:pt x="5173" y="3305"/>
                </a:lnTo>
                <a:lnTo>
                  <a:pt x="5193" y="3276"/>
                </a:lnTo>
                <a:lnTo>
                  <a:pt x="5213" y="3248"/>
                </a:lnTo>
                <a:lnTo>
                  <a:pt x="5232" y="3219"/>
                </a:lnTo>
                <a:lnTo>
                  <a:pt x="5250" y="3189"/>
                </a:lnTo>
                <a:lnTo>
                  <a:pt x="5268" y="3160"/>
                </a:lnTo>
                <a:lnTo>
                  <a:pt x="5285" y="3128"/>
                </a:lnTo>
                <a:lnTo>
                  <a:pt x="5301" y="3098"/>
                </a:lnTo>
                <a:lnTo>
                  <a:pt x="5317" y="3067"/>
                </a:lnTo>
                <a:lnTo>
                  <a:pt x="5331" y="3035"/>
                </a:lnTo>
                <a:lnTo>
                  <a:pt x="5346" y="3004"/>
                </a:lnTo>
                <a:lnTo>
                  <a:pt x="5359" y="2970"/>
                </a:lnTo>
                <a:lnTo>
                  <a:pt x="5372" y="2938"/>
                </a:lnTo>
                <a:lnTo>
                  <a:pt x="5383" y="2904"/>
                </a:lnTo>
                <a:lnTo>
                  <a:pt x="5394" y="2871"/>
                </a:lnTo>
                <a:lnTo>
                  <a:pt x="5404" y="2836"/>
                </a:lnTo>
                <a:lnTo>
                  <a:pt x="5414" y="2803"/>
                </a:lnTo>
                <a:lnTo>
                  <a:pt x="5422" y="2767"/>
                </a:lnTo>
                <a:lnTo>
                  <a:pt x="5430" y="2733"/>
                </a:lnTo>
                <a:lnTo>
                  <a:pt x="5436" y="2697"/>
                </a:lnTo>
                <a:lnTo>
                  <a:pt x="5442" y="2661"/>
                </a:lnTo>
                <a:lnTo>
                  <a:pt x="5447" y="2626"/>
                </a:lnTo>
                <a:lnTo>
                  <a:pt x="5452" y="2590"/>
                </a:lnTo>
                <a:lnTo>
                  <a:pt x="5454" y="2553"/>
                </a:lnTo>
                <a:lnTo>
                  <a:pt x="5457" y="2517"/>
                </a:lnTo>
                <a:lnTo>
                  <a:pt x="5459" y="2480"/>
                </a:lnTo>
                <a:lnTo>
                  <a:pt x="5459" y="2443"/>
                </a:lnTo>
                <a:lnTo>
                  <a:pt x="5459" y="2405"/>
                </a:lnTo>
                <a:lnTo>
                  <a:pt x="5457" y="2368"/>
                </a:lnTo>
                <a:lnTo>
                  <a:pt x="5454" y="2332"/>
                </a:lnTo>
                <a:lnTo>
                  <a:pt x="5452" y="2296"/>
                </a:lnTo>
                <a:lnTo>
                  <a:pt x="5447" y="2259"/>
                </a:lnTo>
                <a:lnTo>
                  <a:pt x="5442" y="2223"/>
                </a:lnTo>
                <a:lnTo>
                  <a:pt x="5436" y="2188"/>
                </a:lnTo>
                <a:lnTo>
                  <a:pt x="5430" y="2153"/>
                </a:lnTo>
                <a:lnTo>
                  <a:pt x="5422" y="2118"/>
                </a:lnTo>
                <a:lnTo>
                  <a:pt x="5414" y="2083"/>
                </a:lnTo>
                <a:lnTo>
                  <a:pt x="5404" y="2048"/>
                </a:lnTo>
                <a:lnTo>
                  <a:pt x="5394" y="2015"/>
                </a:lnTo>
                <a:lnTo>
                  <a:pt x="5383" y="1982"/>
                </a:lnTo>
                <a:lnTo>
                  <a:pt x="5372" y="1948"/>
                </a:lnTo>
                <a:lnTo>
                  <a:pt x="5359" y="1915"/>
                </a:lnTo>
                <a:lnTo>
                  <a:pt x="5346" y="1882"/>
                </a:lnTo>
                <a:lnTo>
                  <a:pt x="5331" y="1850"/>
                </a:lnTo>
                <a:lnTo>
                  <a:pt x="5317" y="1819"/>
                </a:lnTo>
                <a:lnTo>
                  <a:pt x="5301" y="1788"/>
                </a:lnTo>
                <a:lnTo>
                  <a:pt x="5285" y="1756"/>
                </a:lnTo>
                <a:lnTo>
                  <a:pt x="5268" y="1726"/>
                </a:lnTo>
                <a:lnTo>
                  <a:pt x="5250" y="1696"/>
                </a:lnTo>
                <a:lnTo>
                  <a:pt x="5232" y="1667"/>
                </a:lnTo>
                <a:lnTo>
                  <a:pt x="5213" y="1638"/>
                </a:lnTo>
                <a:lnTo>
                  <a:pt x="5193" y="1609"/>
                </a:lnTo>
                <a:lnTo>
                  <a:pt x="5173" y="1581"/>
                </a:lnTo>
                <a:lnTo>
                  <a:pt x="5152" y="1554"/>
                </a:lnTo>
                <a:lnTo>
                  <a:pt x="5130" y="1527"/>
                </a:lnTo>
                <a:lnTo>
                  <a:pt x="5107" y="1501"/>
                </a:lnTo>
                <a:lnTo>
                  <a:pt x="5085" y="1474"/>
                </a:lnTo>
                <a:lnTo>
                  <a:pt x="5061" y="1450"/>
                </a:lnTo>
                <a:lnTo>
                  <a:pt x="5037" y="1425"/>
                </a:lnTo>
                <a:lnTo>
                  <a:pt x="5013" y="1401"/>
                </a:lnTo>
                <a:lnTo>
                  <a:pt x="4987" y="1377"/>
                </a:lnTo>
                <a:lnTo>
                  <a:pt x="4961" y="1354"/>
                </a:lnTo>
                <a:lnTo>
                  <a:pt x="4935" y="1332"/>
                </a:lnTo>
                <a:lnTo>
                  <a:pt x="4908" y="1311"/>
                </a:lnTo>
                <a:lnTo>
                  <a:pt x="4880" y="1289"/>
                </a:lnTo>
                <a:lnTo>
                  <a:pt x="4852" y="1269"/>
                </a:lnTo>
                <a:lnTo>
                  <a:pt x="4824" y="1249"/>
                </a:lnTo>
                <a:lnTo>
                  <a:pt x="4795" y="1230"/>
                </a:lnTo>
                <a:lnTo>
                  <a:pt x="4765" y="1211"/>
                </a:lnTo>
                <a:lnTo>
                  <a:pt x="4736" y="1194"/>
                </a:lnTo>
                <a:lnTo>
                  <a:pt x="4705" y="1177"/>
                </a:lnTo>
                <a:lnTo>
                  <a:pt x="4675" y="1161"/>
                </a:lnTo>
                <a:lnTo>
                  <a:pt x="4644" y="1146"/>
                </a:lnTo>
                <a:lnTo>
                  <a:pt x="4611" y="1130"/>
                </a:lnTo>
                <a:lnTo>
                  <a:pt x="4579" y="1117"/>
                </a:lnTo>
                <a:lnTo>
                  <a:pt x="4547" y="1103"/>
                </a:lnTo>
                <a:lnTo>
                  <a:pt x="4514" y="1091"/>
                </a:lnTo>
                <a:lnTo>
                  <a:pt x="4481" y="1079"/>
                </a:lnTo>
                <a:lnTo>
                  <a:pt x="4447" y="1068"/>
                </a:lnTo>
                <a:lnTo>
                  <a:pt x="4413" y="1058"/>
                </a:lnTo>
                <a:lnTo>
                  <a:pt x="4378" y="1049"/>
                </a:lnTo>
                <a:lnTo>
                  <a:pt x="4344" y="1040"/>
                </a:lnTo>
                <a:lnTo>
                  <a:pt x="4309" y="1033"/>
                </a:lnTo>
                <a:lnTo>
                  <a:pt x="4274" y="1026"/>
                </a:lnTo>
                <a:lnTo>
                  <a:pt x="4238" y="1020"/>
                </a:lnTo>
                <a:lnTo>
                  <a:pt x="4202" y="1015"/>
                </a:lnTo>
                <a:lnTo>
                  <a:pt x="4167" y="1011"/>
                </a:lnTo>
                <a:lnTo>
                  <a:pt x="4130" y="1007"/>
                </a:lnTo>
                <a:lnTo>
                  <a:pt x="4093" y="1005"/>
                </a:lnTo>
                <a:lnTo>
                  <a:pt x="4056" y="1004"/>
                </a:lnTo>
                <a:lnTo>
                  <a:pt x="4019" y="1003"/>
                </a:lnTo>
                <a:close/>
                <a:moveTo>
                  <a:pt x="4708" y="1754"/>
                </a:moveTo>
                <a:lnTo>
                  <a:pt x="4708" y="1754"/>
                </a:lnTo>
                <a:lnTo>
                  <a:pt x="4674" y="1722"/>
                </a:lnTo>
                <a:lnTo>
                  <a:pt x="4639" y="1692"/>
                </a:lnTo>
                <a:lnTo>
                  <a:pt x="4602" y="1663"/>
                </a:lnTo>
                <a:lnTo>
                  <a:pt x="4563" y="1635"/>
                </a:lnTo>
                <a:lnTo>
                  <a:pt x="4524" y="1610"/>
                </a:lnTo>
                <a:lnTo>
                  <a:pt x="4483" y="1587"/>
                </a:lnTo>
                <a:lnTo>
                  <a:pt x="4442" y="1565"/>
                </a:lnTo>
                <a:lnTo>
                  <a:pt x="4398" y="1546"/>
                </a:lnTo>
                <a:lnTo>
                  <a:pt x="4354" y="1528"/>
                </a:lnTo>
                <a:lnTo>
                  <a:pt x="4309" y="1512"/>
                </a:lnTo>
                <a:lnTo>
                  <a:pt x="4262" y="1500"/>
                </a:lnTo>
                <a:lnTo>
                  <a:pt x="4216" y="1489"/>
                </a:lnTo>
                <a:lnTo>
                  <a:pt x="4168" y="1480"/>
                </a:lnTo>
                <a:lnTo>
                  <a:pt x="4119" y="1474"/>
                </a:lnTo>
                <a:lnTo>
                  <a:pt x="4070" y="1470"/>
                </a:lnTo>
                <a:lnTo>
                  <a:pt x="4019" y="1469"/>
                </a:lnTo>
                <a:lnTo>
                  <a:pt x="3969" y="1470"/>
                </a:lnTo>
                <a:lnTo>
                  <a:pt x="3919" y="1474"/>
                </a:lnTo>
                <a:lnTo>
                  <a:pt x="3871" y="1480"/>
                </a:lnTo>
                <a:lnTo>
                  <a:pt x="3823" y="1489"/>
                </a:lnTo>
                <a:lnTo>
                  <a:pt x="3775" y="1500"/>
                </a:lnTo>
                <a:lnTo>
                  <a:pt x="3730" y="1512"/>
                </a:lnTo>
                <a:lnTo>
                  <a:pt x="3684" y="1528"/>
                </a:lnTo>
                <a:lnTo>
                  <a:pt x="3640" y="1546"/>
                </a:lnTo>
                <a:lnTo>
                  <a:pt x="3597" y="1565"/>
                </a:lnTo>
                <a:lnTo>
                  <a:pt x="3555" y="1587"/>
                </a:lnTo>
                <a:lnTo>
                  <a:pt x="3514" y="1610"/>
                </a:lnTo>
                <a:lnTo>
                  <a:pt x="3474" y="1635"/>
                </a:lnTo>
                <a:lnTo>
                  <a:pt x="3436" y="1663"/>
                </a:lnTo>
                <a:lnTo>
                  <a:pt x="3400" y="1692"/>
                </a:lnTo>
                <a:lnTo>
                  <a:pt x="3364" y="1722"/>
                </a:lnTo>
                <a:lnTo>
                  <a:pt x="3330" y="1754"/>
                </a:lnTo>
                <a:lnTo>
                  <a:pt x="3298" y="1788"/>
                </a:lnTo>
                <a:lnTo>
                  <a:pt x="3267" y="1823"/>
                </a:lnTo>
                <a:lnTo>
                  <a:pt x="3239" y="1860"/>
                </a:lnTo>
                <a:lnTo>
                  <a:pt x="3211" y="1898"/>
                </a:lnTo>
                <a:lnTo>
                  <a:pt x="3186" y="1938"/>
                </a:lnTo>
                <a:lnTo>
                  <a:pt x="3162" y="1978"/>
                </a:lnTo>
                <a:lnTo>
                  <a:pt x="3141" y="2021"/>
                </a:lnTo>
                <a:lnTo>
                  <a:pt x="3122" y="2064"/>
                </a:lnTo>
                <a:lnTo>
                  <a:pt x="3104" y="2107"/>
                </a:lnTo>
                <a:lnTo>
                  <a:pt x="3089" y="2153"/>
                </a:lnTo>
                <a:lnTo>
                  <a:pt x="3075" y="2199"/>
                </a:lnTo>
                <a:lnTo>
                  <a:pt x="3065" y="2247"/>
                </a:lnTo>
                <a:lnTo>
                  <a:pt x="3056" y="2295"/>
                </a:lnTo>
                <a:lnTo>
                  <a:pt x="3050" y="2344"/>
                </a:lnTo>
                <a:lnTo>
                  <a:pt x="3046" y="2393"/>
                </a:lnTo>
                <a:lnTo>
                  <a:pt x="3045" y="2443"/>
                </a:lnTo>
                <a:lnTo>
                  <a:pt x="3046" y="2493"/>
                </a:lnTo>
                <a:lnTo>
                  <a:pt x="3050" y="2542"/>
                </a:lnTo>
                <a:lnTo>
                  <a:pt x="3056" y="2591"/>
                </a:lnTo>
                <a:lnTo>
                  <a:pt x="3065" y="2639"/>
                </a:lnTo>
                <a:lnTo>
                  <a:pt x="3075" y="2686"/>
                </a:lnTo>
                <a:lnTo>
                  <a:pt x="3089" y="2733"/>
                </a:lnTo>
                <a:lnTo>
                  <a:pt x="3104" y="2777"/>
                </a:lnTo>
                <a:lnTo>
                  <a:pt x="3122" y="2822"/>
                </a:lnTo>
                <a:lnTo>
                  <a:pt x="3141" y="2865"/>
                </a:lnTo>
                <a:lnTo>
                  <a:pt x="3162" y="2907"/>
                </a:lnTo>
                <a:lnTo>
                  <a:pt x="3186" y="2948"/>
                </a:lnTo>
                <a:lnTo>
                  <a:pt x="3211" y="2987"/>
                </a:lnTo>
                <a:lnTo>
                  <a:pt x="3239" y="3026"/>
                </a:lnTo>
                <a:lnTo>
                  <a:pt x="3267" y="3063"/>
                </a:lnTo>
                <a:lnTo>
                  <a:pt x="3298" y="3097"/>
                </a:lnTo>
                <a:lnTo>
                  <a:pt x="3330" y="3132"/>
                </a:lnTo>
                <a:lnTo>
                  <a:pt x="3364" y="3164"/>
                </a:lnTo>
                <a:lnTo>
                  <a:pt x="3400" y="3194"/>
                </a:lnTo>
                <a:lnTo>
                  <a:pt x="3436" y="3223"/>
                </a:lnTo>
                <a:lnTo>
                  <a:pt x="3474" y="3250"/>
                </a:lnTo>
                <a:lnTo>
                  <a:pt x="3514" y="3276"/>
                </a:lnTo>
                <a:lnTo>
                  <a:pt x="3555" y="3299"/>
                </a:lnTo>
                <a:lnTo>
                  <a:pt x="3597" y="3320"/>
                </a:lnTo>
                <a:lnTo>
                  <a:pt x="3640" y="3340"/>
                </a:lnTo>
                <a:lnTo>
                  <a:pt x="3684" y="3358"/>
                </a:lnTo>
                <a:lnTo>
                  <a:pt x="3730" y="3373"/>
                </a:lnTo>
                <a:lnTo>
                  <a:pt x="3775" y="3386"/>
                </a:lnTo>
                <a:lnTo>
                  <a:pt x="3823" y="3397"/>
                </a:lnTo>
                <a:lnTo>
                  <a:pt x="3871" y="3405"/>
                </a:lnTo>
                <a:lnTo>
                  <a:pt x="3919" y="3412"/>
                </a:lnTo>
                <a:lnTo>
                  <a:pt x="3969" y="3415"/>
                </a:lnTo>
                <a:lnTo>
                  <a:pt x="4019" y="3417"/>
                </a:lnTo>
                <a:lnTo>
                  <a:pt x="4070" y="3415"/>
                </a:lnTo>
                <a:lnTo>
                  <a:pt x="4119" y="3412"/>
                </a:lnTo>
                <a:lnTo>
                  <a:pt x="4168" y="3405"/>
                </a:lnTo>
                <a:lnTo>
                  <a:pt x="4216" y="3397"/>
                </a:lnTo>
                <a:lnTo>
                  <a:pt x="4262" y="3386"/>
                </a:lnTo>
                <a:lnTo>
                  <a:pt x="4309" y="3373"/>
                </a:lnTo>
                <a:lnTo>
                  <a:pt x="4354" y="3358"/>
                </a:lnTo>
                <a:lnTo>
                  <a:pt x="4398" y="3340"/>
                </a:lnTo>
                <a:lnTo>
                  <a:pt x="4442" y="3320"/>
                </a:lnTo>
                <a:lnTo>
                  <a:pt x="4483" y="3299"/>
                </a:lnTo>
                <a:lnTo>
                  <a:pt x="4524" y="3276"/>
                </a:lnTo>
                <a:lnTo>
                  <a:pt x="4563" y="3250"/>
                </a:lnTo>
                <a:lnTo>
                  <a:pt x="4602" y="3223"/>
                </a:lnTo>
                <a:lnTo>
                  <a:pt x="4639" y="3194"/>
                </a:lnTo>
                <a:lnTo>
                  <a:pt x="4674" y="3164"/>
                </a:lnTo>
                <a:lnTo>
                  <a:pt x="4708" y="3132"/>
                </a:lnTo>
                <a:lnTo>
                  <a:pt x="4740" y="3097"/>
                </a:lnTo>
                <a:lnTo>
                  <a:pt x="4771" y="3063"/>
                </a:lnTo>
                <a:lnTo>
                  <a:pt x="4800" y="3026"/>
                </a:lnTo>
                <a:lnTo>
                  <a:pt x="4826" y="2987"/>
                </a:lnTo>
                <a:lnTo>
                  <a:pt x="4852" y="2948"/>
                </a:lnTo>
                <a:lnTo>
                  <a:pt x="4876" y="2907"/>
                </a:lnTo>
                <a:lnTo>
                  <a:pt x="4897" y="2865"/>
                </a:lnTo>
                <a:lnTo>
                  <a:pt x="4917" y="2822"/>
                </a:lnTo>
                <a:lnTo>
                  <a:pt x="4934" y="2777"/>
                </a:lnTo>
                <a:lnTo>
                  <a:pt x="4949" y="2733"/>
                </a:lnTo>
                <a:lnTo>
                  <a:pt x="4962" y="2686"/>
                </a:lnTo>
                <a:lnTo>
                  <a:pt x="4974" y="2639"/>
                </a:lnTo>
                <a:lnTo>
                  <a:pt x="4981" y="2591"/>
                </a:lnTo>
                <a:lnTo>
                  <a:pt x="4988" y="2542"/>
                </a:lnTo>
                <a:lnTo>
                  <a:pt x="4991" y="2493"/>
                </a:lnTo>
                <a:lnTo>
                  <a:pt x="4993" y="2443"/>
                </a:lnTo>
                <a:lnTo>
                  <a:pt x="4991" y="2393"/>
                </a:lnTo>
                <a:lnTo>
                  <a:pt x="4988" y="2344"/>
                </a:lnTo>
                <a:lnTo>
                  <a:pt x="4981" y="2295"/>
                </a:lnTo>
                <a:lnTo>
                  <a:pt x="4974" y="2247"/>
                </a:lnTo>
                <a:lnTo>
                  <a:pt x="4962" y="2199"/>
                </a:lnTo>
                <a:lnTo>
                  <a:pt x="4949" y="2153"/>
                </a:lnTo>
                <a:lnTo>
                  <a:pt x="4934" y="2107"/>
                </a:lnTo>
                <a:lnTo>
                  <a:pt x="4917" y="2064"/>
                </a:lnTo>
                <a:lnTo>
                  <a:pt x="4897" y="2021"/>
                </a:lnTo>
                <a:lnTo>
                  <a:pt x="4876" y="1978"/>
                </a:lnTo>
                <a:lnTo>
                  <a:pt x="4852" y="1938"/>
                </a:lnTo>
                <a:lnTo>
                  <a:pt x="4826" y="1898"/>
                </a:lnTo>
                <a:lnTo>
                  <a:pt x="4800" y="1860"/>
                </a:lnTo>
                <a:lnTo>
                  <a:pt x="4771" y="1823"/>
                </a:lnTo>
                <a:lnTo>
                  <a:pt x="4740" y="1788"/>
                </a:lnTo>
                <a:lnTo>
                  <a:pt x="4708" y="1754"/>
                </a:lnTo>
                <a:close/>
                <a:moveTo>
                  <a:pt x="4362" y="2100"/>
                </a:moveTo>
                <a:lnTo>
                  <a:pt x="4362" y="2100"/>
                </a:lnTo>
                <a:lnTo>
                  <a:pt x="4345" y="2084"/>
                </a:lnTo>
                <a:lnTo>
                  <a:pt x="4328" y="2068"/>
                </a:lnTo>
                <a:lnTo>
                  <a:pt x="4309" y="2054"/>
                </a:lnTo>
                <a:lnTo>
                  <a:pt x="4290" y="2041"/>
                </a:lnTo>
                <a:lnTo>
                  <a:pt x="4270" y="2028"/>
                </a:lnTo>
                <a:lnTo>
                  <a:pt x="4250" y="2016"/>
                </a:lnTo>
                <a:lnTo>
                  <a:pt x="4229" y="2006"/>
                </a:lnTo>
                <a:lnTo>
                  <a:pt x="4208" y="1996"/>
                </a:lnTo>
                <a:lnTo>
                  <a:pt x="4186" y="1987"/>
                </a:lnTo>
                <a:lnTo>
                  <a:pt x="4163" y="1980"/>
                </a:lnTo>
                <a:lnTo>
                  <a:pt x="4141" y="1974"/>
                </a:lnTo>
                <a:lnTo>
                  <a:pt x="4116" y="1968"/>
                </a:lnTo>
                <a:lnTo>
                  <a:pt x="4093" y="1964"/>
                </a:lnTo>
                <a:lnTo>
                  <a:pt x="4068" y="1960"/>
                </a:lnTo>
                <a:lnTo>
                  <a:pt x="4044" y="1959"/>
                </a:lnTo>
                <a:lnTo>
                  <a:pt x="4019" y="1958"/>
                </a:lnTo>
                <a:lnTo>
                  <a:pt x="3994" y="1959"/>
                </a:lnTo>
                <a:lnTo>
                  <a:pt x="3969" y="1960"/>
                </a:lnTo>
                <a:lnTo>
                  <a:pt x="3945" y="1964"/>
                </a:lnTo>
                <a:lnTo>
                  <a:pt x="3921" y="1968"/>
                </a:lnTo>
                <a:lnTo>
                  <a:pt x="3898" y="1974"/>
                </a:lnTo>
                <a:lnTo>
                  <a:pt x="3874" y="1980"/>
                </a:lnTo>
                <a:lnTo>
                  <a:pt x="3852" y="1987"/>
                </a:lnTo>
                <a:lnTo>
                  <a:pt x="3830" y="1996"/>
                </a:lnTo>
                <a:lnTo>
                  <a:pt x="3809" y="2006"/>
                </a:lnTo>
                <a:lnTo>
                  <a:pt x="3788" y="2016"/>
                </a:lnTo>
                <a:lnTo>
                  <a:pt x="3767" y="2028"/>
                </a:lnTo>
                <a:lnTo>
                  <a:pt x="3747" y="2041"/>
                </a:lnTo>
                <a:lnTo>
                  <a:pt x="3728" y="2054"/>
                </a:lnTo>
                <a:lnTo>
                  <a:pt x="3711" y="2068"/>
                </a:lnTo>
                <a:lnTo>
                  <a:pt x="3693" y="2084"/>
                </a:lnTo>
                <a:lnTo>
                  <a:pt x="3676" y="2100"/>
                </a:lnTo>
                <a:lnTo>
                  <a:pt x="3660" y="2116"/>
                </a:lnTo>
                <a:lnTo>
                  <a:pt x="3645" y="2134"/>
                </a:lnTo>
                <a:lnTo>
                  <a:pt x="3630" y="2152"/>
                </a:lnTo>
                <a:lnTo>
                  <a:pt x="3617" y="2172"/>
                </a:lnTo>
                <a:lnTo>
                  <a:pt x="3605" y="2191"/>
                </a:lnTo>
                <a:lnTo>
                  <a:pt x="3592" y="2211"/>
                </a:lnTo>
                <a:lnTo>
                  <a:pt x="3582" y="2232"/>
                </a:lnTo>
                <a:lnTo>
                  <a:pt x="3572" y="2253"/>
                </a:lnTo>
                <a:lnTo>
                  <a:pt x="3563" y="2276"/>
                </a:lnTo>
                <a:lnTo>
                  <a:pt x="3556" y="2298"/>
                </a:lnTo>
                <a:lnTo>
                  <a:pt x="3550" y="2321"/>
                </a:lnTo>
                <a:lnTo>
                  <a:pt x="3545" y="2345"/>
                </a:lnTo>
                <a:lnTo>
                  <a:pt x="3540" y="2369"/>
                </a:lnTo>
                <a:lnTo>
                  <a:pt x="3537" y="2393"/>
                </a:lnTo>
                <a:lnTo>
                  <a:pt x="3534" y="2417"/>
                </a:lnTo>
                <a:lnTo>
                  <a:pt x="3534" y="2443"/>
                </a:lnTo>
                <a:lnTo>
                  <a:pt x="3534" y="2467"/>
                </a:lnTo>
                <a:lnTo>
                  <a:pt x="3537" y="2492"/>
                </a:lnTo>
                <a:lnTo>
                  <a:pt x="3540" y="2517"/>
                </a:lnTo>
                <a:lnTo>
                  <a:pt x="3545" y="2541"/>
                </a:lnTo>
                <a:lnTo>
                  <a:pt x="3550" y="2564"/>
                </a:lnTo>
                <a:lnTo>
                  <a:pt x="3556" y="2587"/>
                </a:lnTo>
                <a:lnTo>
                  <a:pt x="3563" y="2610"/>
                </a:lnTo>
                <a:lnTo>
                  <a:pt x="3572" y="2631"/>
                </a:lnTo>
                <a:lnTo>
                  <a:pt x="3582" y="2654"/>
                </a:lnTo>
                <a:lnTo>
                  <a:pt x="3592" y="2674"/>
                </a:lnTo>
                <a:lnTo>
                  <a:pt x="3605" y="2695"/>
                </a:lnTo>
                <a:lnTo>
                  <a:pt x="3617" y="2714"/>
                </a:lnTo>
                <a:lnTo>
                  <a:pt x="3630" y="2733"/>
                </a:lnTo>
                <a:lnTo>
                  <a:pt x="3645" y="2752"/>
                </a:lnTo>
                <a:lnTo>
                  <a:pt x="3660" y="2768"/>
                </a:lnTo>
                <a:lnTo>
                  <a:pt x="3676" y="2786"/>
                </a:lnTo>
                <a:lnTo>
                  <a:pt x="3693" y="2802"/>
                </a:lnTo>
                <a:lnTo>
                  <a:pt x="3711" y="2817"/>
                </a:lnTo>
                <a:lnTo>
                  <a:pt x="3728" y="2831"/>
                </a:lnTo>
                <a:lnTo>
                  <a:pt x="3747" y="2845"/>
                </a:lnTo>
                <a:lnTo>
                  <a:pt x="3767" y="2858"/>
                </a:lnTo>
                <a:lnTo>
                  <a:pt x="3788" y="2869"/>
                </a:lnTo>
                <a:lnTo>
                  <a:pt x="3809" y="2880"/>
                </a:lnTo>
                <a:lnTo>
                  <a:pt x="3830" y="2890"/>
                </a:lnTo>
                <a:lnTo>
                  <a:pt x="3852" y="2898"/>
                </a:lnTo>
                <a:lnTo>
                  <a:pt x="3874" y="2906"/>
                </a:lnTo>
                <a:lnTo>
                  <a:pt x="3898" y="2912"/>
                </a:lnTo>
                <a:lnTo>
                  <a:pt x="3921" y="2918"/>
                </a:lnTo>
                <a:lnTo>
                  <a:pt x="3945" y="2922"/>
                </a:lnTo>
                <a:lnTo>
                  <a:pt x="3969" y="2924"/>
                </a:lnTo>
                <a:lnTo>
                  <a:pt x="3994" y="2927"/>
                </a:lnTo>
                <a:lnTo>
                  <a:pt x="4019" y="2928"/>
                </a:lnTo>
                <a:lnTo>
                  <a:pt x="4044" y="2927"/>
                </a:lnTo>
                <a:lnTo>
                  <a:pt x="4068" y="2924"/>
                </a:lnTo>
                <a:lnTo>
                  <a:pt x="4093" y="2922"/>
                </a:lnTo>
                <a:lnTo>
                  <a:pt x="4116" y="2918"/>
                </a:lnTo>
                <a:lnTo>
                  <a:pt x="4141" y="2912"/>
                </a:lnTo>
                <a:lnTo>
                  <a:pt x="4163" y="2906"/>
                </a:lnTo>
                <a:lnTo>
                  <a:pt x="4186" y="2898"/>
                </a:lnTo>
                <a:lnTo>
                  <a:pt x="4208" y="2890"/>
                </a:lnTo>
                <a:lnTo>
                  <a:pt x="4229" y="2880"/>
                </a:lnTo>
                <a:lnTo>
                  <a:pt x="4250" y="2869"/>
                </a:lnTo>
                <a:lnTo>
                  <a:pt x="4270" y="2858"/>
                </a:lnTo>
                <a:lnTo>
                  <a:pt x="4290" y="2845"/>
                </a:lnTo>
                <a:lnTo>
                  <a:pt x="4309" y="2831"/>
                </a:lnTo>
                <a:lnTo>
                  <a:pt x="4328" y="2817"/>
                </a:lnTo>
                <a:lnTo>
                  <a:pt x="4345" y="2802"/>
                </a:lnTo>
                <a:lnTo>
                  <a:pt x="4362" y="2786"/>
                </a:lnTo>
                <a:lnTo>
                  <a:pt x="4378" y="2768"/>
                </a:lnTo>
                <a:lnTo>
                  <a:pt x="4393" y="2752"/>
                </a:lnTo>
                <a:lnTo>
                  <a:pt x="4407" y="2733"/>
                </a:lnTo>
                <a:lnTo>
                  <a:pt x="4421" y="2714"/>
                </a:lnTo>
                <a:lnTo>
                  <a:pt x="4434" y="2695"/>
                </a:lnTo>
                <a:lnTo>
                  <a:pt x="4445" y="2674"/>
                </a:lnTo>
                <a:lnTo>
                  <a:pt x="4456" y="2654"/>
                </a:lnTo>
                <a:lnTo>
                  <a:pt x="4465" y="2631"/>
                </a:lnTo>
                <a:lnTo>
                  <a:pt x="4474" y="2610"/>
                </a:lnTo>
                <a:lnTo>
                  <a:pt x="4482" y="2587"/>
                </a:lnTo>
                <a:lnTo>
                  <a:pt x="4489" y="2564"/>
                </a:lnTo>
                <a:lnTo>
                  <a:pt x="4494" y="2541"/>
                </a:lnTo>
                <a:lnTo>
                  <a:pt x="4499" y="2517"/>
                </a:lnTo>
                <a:lnTo>
                  <a:pt x="4501" y="2492"/>
                </a:lnTo>
                <a:lnTo>
                  <a:pt x="4503" y="2467"/>
                </a:lnTo>
                <a:lnTo>
                  <a:pt x="4504" y="2443"/>
                </a:lnTo>
                <a:lnTo>
                  <a:pt x="4503" y="2417"/>
                </a:lnTo>
                <a:lnTo>
                  <a:pt x="4501" y="2393"/>
                </a:lnTo>
                <a:lnTo>
                  <a:pt x="4499" y="2369"/>
                </a:lnTo>
                <a:lnTo>
                  <a:pt x="4494" y="2345"/>
                </a:lnTo>
                <a:lnTo>
                  <a:pt x="4489" y="2321"/>
                </a:lnTo>
                <a:lnTo>
                  <a:pt x="4482" y="2298"/>
                </a:lnTo>
                <a:lnTo>
                  <a:pt x="4474" y="2276"/>
                </a:lnTo>
                <a:lnTo>
                  <a:pt x="4465" y="2253"/>
                </a:lnTo>
                <a:lnTo>
                  <a:pt x="4456" y="2232"/>
                </a:lnTo>
                <a:lnTo>
                  <a:pt x="4445" y="2211"/>
                </a:lnTo>
                <a:lnTo>
                  <a:pt x="4434" y="2191"/>
                </a:lnTo>
                <a:lnTo>
                  <a:pt x="4421" y="2172"/>
                </a:lnTo>
                <a:lnTo>
                  <a:pt x="4407" y="2152"/>
                </a:lnTo>
                <a:lnTo>
                  <a:pt x="4393" y="2134"/>
                </a:lnTo>
                <a:lnTo>
                  <a:pt x="4378" y="2116"/>
                </a:lnTo>
                <a:lnTo>
                  <a:pt x="4362" y="2100"/>
                </a:lnTo>
                <a:close/>
              </a:path>
            </a:pathLst>
          </a:custGeom>
          <a:solidFill>
            <a:srgbClr val="EF853F"/>
          </a:solidFill>
          <a:ln>
            <a:noFill/>
          </a:ln>
          <a:extLst>
            <a:ext uri="{91240B29-F687-4F45-9708-019B960494DF}">
              <a14:hiddenLine xmlns:a14="http://schemas.microsoft.com/office/drawing/2010/main" w="9525">
                <a:solidFill>
                  <a:srgbClr val="000000"/>
                </a:solidFill>
                <a:round/>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11" name="手机"/>
          <p:cNvSpPr/>
          <p:nvPr/>
        </p:nvSpPr>
        <p:spPr bwMode="auto">
          <a:xfrm>
            <a:off x="6511925" y="3048635"/>
            <a:ext cx="454660" cy="824230"/>
          </a:xfrm>
          <a:custGeom>
            <a:avLst/>
            <a:gdLst>
              <a:gd name="T0" fmla="*/ 134485 w 2938"/>
              <a:gd name="T1" fmla="*/ 2420 h 5511"/>
              <a:gd name="T2" fmla="*/ 89887 w 2938"/>
              <a:gd name="T3" fmla="*/ 15901 h 5511"/>
              <a:gd name="T4" fmla="*/ 51858 w 2938"/>
              <a:gd name="T5" fmla="*/ 41481 h 5511"/>
              <a:gd name="T6" fmla="*/ 22817 w 2938"/>
              <a:gd name="T7" fmla="*/ 77085 h 5511"/>
              <a:gd name="T8" fmla="*/ 4840 w 2938"/>
              <a:gd name="T9" fmla="*/ 119257 h 5511"/>
              <a:gd name="T10" fmla="*/ 0 w 2938"/>
              <a:gd name="T11" fmla="*/ 1746336 h 5511"/>
              <a:gd name="T12" fmla="*/ 4840 w 2938"/>
              <a:gd name="T13" fmla="*/ 1786089 h 5511"/>
              <a:gd name="T14" fmla="*/ 22817 w 2938"/>
              <a:gd name="T15" fmla="*/ 1828606 h 5511"/>
              <a:gd name="T16" fmla="*/ 51858 w 2938"/>
              <a:gd name="T17" fmla="*/ 1863865 h 5511"/>
              <a:gd name="T18" fmla="*/ 89887 w 2938"/>
              <a:gd name="T19" fmla="*/ 1889445 h 5511"/>
              <a:gd name="T20" fmla="*/ 134485 w 2938"/>
              <a:gd name="T21" fmla="*/ 1903272 h 5511"/>
              <a:gd name="T22" fmla="*/ 864989 w 2938"/>
              <a:gd name="T23" fmla="*/ 1905000 h 5511"/>
              <a:gd name="T24" fmla="*/ 911316 w 2938"/>
              <a:gd name="T25" fmla="*/ 1895667 h 5511"/>
              <a:gd name="T26" fmla="*/ 952111 w 2938"/>
              <a:gd name="T27" fmla="*/ 1873544 h 5511"/>
              <a:gd name="T28" fmla="*/ 984263 w 2938"/>
              <a:gd name="T29" fmla="*/ 1841396 h 5511"/>
              <a:gd name="T30" fmla="*/ 1006043 w 2938"/>
              <a:gd name="T31" fmla="*/ 1800953 h 5511"/>
              <a:gd name="T32" fmla="*/ 1015377 w 2938"/>
              <a:gd name="T33" fmla="*/ 1754633 h 5511"/>
              <a:gd name="T34" fmla="*/ 1013994 w 2938"/>
              <a:gd name="T35" fmla="*/ 134812 h 5511"/>
              <a:gd name="T36" fmla="*/ 999820 w 2938"/>
              <a:gd name="T37" fmla="*/ 90220 h 5511"/>
              <a:gd name="T38" fmla="*/ 974237 w 2938"/>
              <a:gd name="T39" fmla="*/ 52542 h 5511"/>
              <a:gd name="T40" fmla="*/ 938973 w 2938"/>
              <a:gd name="T41" fmla="*/ 23160 h 5511"/>
              <a:gd name="T42" fmla="*/ 896450 w 2938"/>
              <a:gd name="T43" fmla="*/ 5531 h 5511"/>
              <a:gd name="T44" fmla="*/ 412789 w 2938"/>
              <a:gd name="T45" fmla="*/ 127553 h 5511"/>
              <a:gd name="T46" fmla="*/ 615380 w 2938"/>
              <a:gd name="T47" fmla="*/ 129973 h 5511"/>
              <a:gd name="T48" fmla="*/ 629209 w 2938"/>
              <a:gd name="T49" fmla="*/ 141034 h 5511"/>
              <a:gd name="T50" fmla="*/ 635086 w 2938"/>
              <a:gd name="T51" fmla="*/ 159009 h 5511"/>
              <a:gd name="T52" fmla="*/ 630938 w 2938"/>
              <a:gd name="T53" fmla="*/ 174219 h 5511"/>
              <a:gd name="T54" fmla="*/ 618146 w 2938"/>
              <a:gd name="T55" fmla="*/ 187009 h 5511"/>
              <a:gd name="T56" fmla="*/ 412789 w 2938"/>
              <a:gd name="T57" fmla="*/ 190811 h 5511"/>
              <a:gd name="T58" fmla="*/ 397577 w 2938"/>
              <a:gd name="T59" fmla="*/ 187009 h 5511"/>
              <a:gd name="T60" fmla="*/ 384440 w 2938"/>
              <a:gd name="T61" fmla="*/ 174219 h 5511"/>
              <a:gd name="T62" fmla="*/ 380637 w 2938"/>
              <a:gd name="T63" fmla="*/ 159009 h 5511"/>
              <a:gd name="T64" fmla="*/ 386168 w 2938"/>
              <a:gd name="T65" fmla="*/ 141034 h 5511"/>
              <a:gd name="T66" fmla="*/ 400343 w 2938"/>
              <a:gd name="T67" fmla="*/ 129973 h 5511"/>
              <a:gd name="T68" fmla="*/ 507516 w 2938"/>
              <a:gd name="T69" fmla="*/ 1841742 h 5511"/>
              <a:gd name="T70" fmla="*/ 479513 w 2938"/>
              <a:gd name="T71" fmla="*/ 1837594 h 5511"/>
              <a:gd name="T72" fmla="*/ 454275 w 2938"/>
              <a:gd name="T73" fmla="*/ 1825495 h 5511"/>
              <a:gd name="T74" fmla="*/ 434223 w 2938"/>
              <a:gd name="T75" fmla="*/ 1806829 h 5511"/>
              <a:gd name="T76" fmla="*/ 420049 w 2938"/>
              <a:gd name="T77" fmla="*/ 1783323 h 5511"/>
              <a:gd name="T78" fmla="*/ 413134 w 2938"/>
              <a:gd name="T79" fmla="*/ 1756015 h 5511"/>
              <a:gd name="T80" fmla="*/ 413826 w 2938"/>
              <a:gd name="T81" fmla="*/ 1731818 h 5511"/>
              <a:gd name="T82" fmla="*/ 422123 w 2938"/>
              <a:gd name="T83" fmla="*/ 1704856 h 5511"/>
              <a:gd name="T84" fmla="*/ 437335 w 2938"/>
              <a:gd name="T85" fmla="*/ 1682387 h 5511"/>
              <a:gd name="T86" fmla="*/ 458078 w 2938"/>
              <a:gd name="T87" fmla="*/ 1665103 h 5511"/>
              <a:gd name="T88" fmla="*/ 483661 w 2938"/>
              <a:gd name="T89" fmla="*/ 1654042 h 5511"/>
              <a:gd name="T90" fmla="*/ 507516 w 2938"/>
              <a:gd name="T91" fmla="*/ 1651277 h 5511"/>
              <a:gd name="T92" fmla="*/ 536210 w 2938"/>
              <a:gd name="T93" fmla="*/ 1655425 h 5511"/>
              <a:gd name="T94" fmla="*/ 561102 w 2938"/>
              <a:gd name="T95" fmla="*/ 1667523 h 5511"/>
              <a:gd name="T96" fmla="*/ 581154 w 2938"/>
              <a:gd name="T97" fmla="*/ 1685498 h 5511"/>
              <a:gd name="T98" fmla="*/ 595674 w 2938"/>
              <a:gd name="T99" fmla="*/ 1709349 h 5511"/>
              <a:gd name="T100" fmla="*/ 602589 w 2938"/>
              <a:gd name="T101" fmla="*/ 1737003 h 5511"/>
              <a:gd name="T102" fmla="*/ 601897 w 2938"/>
              <a:gd name="T103" fmla="*/ 1761200 h 5511"/>
              <a:gd name="T104" fmla="*/ 593600 w 2938"/>
              <a:gd name="T105" fmla="*/ 1787817 h 5511"/>
              <a:gd name="T106" fmla="*/ 578388 w 2938"/>
              <a:gd name="T107" fmla="*/ 1810631 h 5511"/>
              <a:gd name="T108" fmla="*/ 556954 w 2938"/>
              <a:gd name="T109" fmla="*/ 1827915 h 5511"/>
              <a:gd name="T110" fmla="*/ 531370 w 2938"/>
              <a:gd name="T111" fmla="*/ 1838631 h 5511"/>
              <a:gd name="T112" fmla="*/ 952456 w 2938"/>
              <a:gd name="T113" fmla="*/ 1587673 h 5511"/>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2938" h="5511">
                <a:moveTo>
                  <a:pt x="2479" y="0"/>
                </a:moveTo>
                <a:lnTo>
                  <a:pt x="458" y="0"/>
                </a:lnTo>
                <a:lnTo>
                  <a:pt x="435" y="1"/>
                </a:lnTo>
                <a:lnTo>
                  <a:pt x="412" y="3"/>
                </a:lnTo>
                <a:lnTo>
                  <a:pt x="389" y="7"/>
                </a:lnTo>
                <a:lnTo>
                  <a:pt x="366" y="11"/>
                </a:lnTo>
                <a:lnTo>
                  <a:pt x="345" y="16"/>
                </a:lnTo>
                <a:lnTo>
                  <a:pt x="322" y="22"/>
                </a:lnTo>
                <a:lnTo>
                  <a:pt x="301" y="29"/>
                </a:lnTo>
                <a:lnTo>
                  <a:pt x="281" y="37"/>
                </a:lnTo>
                <a:lnTo>
                  <a:pt x="260" y="46"/>
                </a:lnTo>
                <a:lnTo>
                  <a:pt x="240" y="56"/>
                </a:lnTo>
                <a:lnTo>
                  <a:pt x="221" y="67"/>
                </a:lnTo>
                <a:lnTo>
                  <a:pt x="203" y="80"/>
                </a:lnTo>
                <a:lnTo>
                  <a:pt x="184" y="93"/>
                </a:lnTo>
                <a:lnTo>
                  <a:pt x="167" y="106"/>
                </a:lnTo>
                <a:lnTo>
                  <a:pt x="150" y="120"/>
                </a:lnTo>
                <a:lnTo>
                  <a:pt x="135" y="135"/>
                </a:lnTo>
                <a:lnTo>
                  <a:pt x="119" y="152"/>
                </a:lnTo>
                <a:lnTo>
                  <a:pt x="104" y="169"/>
                </a:lnTo>
                <a:lnTo>
                  <a:pt x="91" y="186"/>
                </a:lnTo>
                <a:lnTo>
                  <a:pt x="78" y="203"/>
                </a:lnTo>
                <a:lnTo>
                  <a:pt x="66" y="223"/>
                </a:lnTo>
                <a:lnTo>
                  <a:pt x="55" y="242"/>
                </a:lnTo>
                <a:lnTo>
                  <a:pt x="45" y="261"/>
                </a:lnTo>
                <a:lnTo>
                  <a:pt x="35" y="281"/>
                </a:lnTo>
                <a:lnTo>
                  <a:pt x="27" y="303"/>
                </a:lnTo>
                <a:lnTo>
                  <a:pt x="20" y="324"/>
                </a:lnTo>
                <a:lnTo>
                  <a:pt x="14" y="345"/>
                </a:lnTo>
                <a:lnTo>
                  <a:pt x="9" y="368"/>
                </a:lnTo>
                <a:lnTo>
                  <a:pt x="5" y="390"/>
                </a:lnTo>
                <a:lnTo>
                  <a:pt x="2" y="413"/>
                </a:lnTo>
                <a:lnTo>
                  <a:pt x="0" y="437"/>
                </a:lnTo>
                <a:lnTo>
                  <a:pt x="0" y="460"/>
                </a:lnTo>
                <a:lnTo>
                  <a:pt x="0" y="5052"/>
                </a:lnTo>
                <a:lnTo>
                  <a:pt x="0" y="5076"/>
                </a:lnTo>
                <a:lnTo>
                  <a:pt x="2" y="5099"/>
                </a:lnTo>
                <a:lnTo>
                  <a:pt x="5" y="5122"/>
                </a:lnTo>
                <a:lnTo>
                  <a:pt x="9" y="5144"/>
                </a:lnTo>
                <a:lnTo>
                  <a:pt x="14" y="5167"/>
                </a:lnTo>
                <a:lnTo>
                  <a:pt x="20" y="5189"/>
                </a:lnTo>
                <a:lnTo>
                  <a:pt x="27" y="5210"/>
                </a:lnTo>
                <a:lnTo>
                  <a:pt x="35" y="5230"/>
                </a:lnTo>
                <a:lnTo>
                  <a:pt x="45" y="5251"/>
                </a:lnTo>
                <a:lnTo>
                  <a:pt x="55" y="5271"/>
                </a:lnTo>
                <a:lnTo>
                  <a:pt x="66" y="5290"/>
                </a:lnTo>
                <a:lnTo>
                  <a:pt x="78" y="5309"/>
                </a:lnTo>
                <a:lnTo>
                  <a:pt x="91" y="5327"/>
                </a:lnTo>
                <a:lnTo>
                  <a:pt x="104" y="5344"/>
                </a:lnTo>
                <a:lnTo>
                  <a:pt x="119" y="5360"/>
                </a:lnTo>
                <a:lnTo>
                  <a:pt x="135" y="5377"/>
                </a:lnTo>
                <a:lnTo>
                  <a:pt x="150" y="5392"/>
                </a:lnTo>
                <a:lnTo>
                  <a:pt x="167" y="5406"/>
                </a:lnTo>
                <a:lnTo>
                  <a:pt x="184" y="5420"/>
                </a:lnTo>
                <a:lnTo>
                  <a:pt x="203" y="5433"/>
                </a:lnTo>
                <a:lnTo>
                  <a:pt x="221" y="5445"/>
                </a:lnTo>
                <a:lnTo>
                  <a:pt x="240" y="5456"/>
                </a:lnTo>
                <a:lnTo>
                  <a:pt x="260" y="5466"/>
                </a:lnTo>
                <a:lnTo>
                  <a:pt x="281" y="5475"/>
                </a:lnTo>
                <a:lnTo>
                  <a:pt x="301" y="5484"/>
                </a:lnTo>
                <a:lnTo>
                  <a:pt x="322" y="5491"/>
                </a:lnTo>
                <a:lnTo>
                  <a:pt x="345" y="5497"/>
                </a:lnTo>
                <a:lnTo>
                  <a:pt x="366" y="5502"/>
                </a:lnTo>
                <a:lnTo>
                  <a:pt x="389" y="5506"/>
                </a:lnTo>
                <a:lnTo>
                  <a:pt x="412" y="5509"/>
                </a:lnTo>
                <a:lnTo>
                  <a:pt x="435" y="5511"/>
                </a:lnTo>
                <a:lnTo>
                  <a:pt x="458" y="5511"/>
                </a:lnTo>
                <a:lnTo>
                  <a:pt x="2479" y="5511"/>
                </a:lnTo>
                <a:lnTo>
                  <a:pt x="2502" y="5511"/>
                </a:lnTo>
                <a:lnTo>
                  <a:pt x="2525" y="5509"/>
                </a:lnTo>
                <a:lnTo>
                  <a:pt x="2549" y="5506"/>
                </a:lnTo>
                <a:lnTo>
                  <a:pt x="2571" y="5502"/>
                </a:lnTo>
                <a:lnTo>
                  <a:pt x="2593" y="5497"/>
                </a:lnTo>
                <a:lnTo>
                  <a:pt x="2615" y="5491"/>
                </a:lnTo>
                <a:lnTo>
                  <a:pt x="2636" y="5484"/>
                </a:lnTo>
                <a:lnTo>
                  <a:pt x="2657" y="5475"/>
                </a:lnTo>
                <a:lnTo>
                  <a:pt x="2677" y="5466"/>
                </a:lnTo>
                <a:lnTo>
                  <a:pt x="2698" y="5456"/>
                </a:lnTo>
                <a:lnTo>
                  <a:pt x="2716" y="5445"/>
                </a:lnTo>
                <a:lnTo>
                  <a:pt x="2735" y="5433"/>
                </a:lnTo>
                <a:lnTo>
                  <a:pt x="2754" y="5420"/>
                </a:lnTo>
                <a:lnTo>
                  <a:pt x="2771" y="5406"/>
                </a:lnTo>
                <a:lnTo>
                  <a:pt x="2787" y="5392"/>
                </a:lnTo>
                <a:lnTo>
                  <a:pt x="2803" y="5377"/>
                </a:lnTo>
                <a:lnTo>
                  <a:pt x="2818" y="5360"/>
                </a:lnTo>
                <a:lnTo>
                  <a:pt x="2833" y="5344"/>
                </a:lnTo>
                <a:lnTo>
                  <a:pt x="2847" y="5327"/>
                </a:lnTo>
                <a:lnTo>
                  <a:pt x="2859" y="5309"/>
                </a:lnTo>
                <a:lnTo>
                  <a:pt x="2871" y="5290"/>
                </a:lnTo>
                <a:lnTo>
                  <a:pt x="2882" y="5271"/>
                </a:lnTo>
                <a:lnTo>
                  <a:pt x="2892" y="5251"/>
                </a:lnTo>
                <a:lnTo>
                  <a:pt x="2902" y="5230"/>
                </a:lnTo>
                <a:lnTo>
                  <a:pt x="2910" y="5210"/>
                </a:lnTo>
                <a:lnTo>
                  <a:pt x="2918" y="5189"/>
                </a:lnTo>
                <a:lnTo>
                  <a:pt x="2924" y="5167"/>
                </a:lnTo>
                <a:lnTo>
                  <a:pt x="2929" y="5144"/>
                </a:lnTo>
                <a:lnTo>
                  <a:pt x="2933" y="5122"/>
                </a:lnTo>
                <a:lnTo>
                  <a:pt x="2936" y="5099"/>
                </a:lnTo>
                <a:lnTo>
                  <a:pt x="2937" y="5076"/>
                </a:lnTo>
                <a:lnTo>
                  <a:pt x="2938" y="5052"/>
                </a:lnTo>
                <a:lnTo>
                  <a:pt x="2938" y="460"/>
                </a:lnTo>
                <a:lnTo>
                  <a:pt x="2937" y="437"/>
                </a:lnTo>
                <a:lnTo>
                  <a:pt x="2936" y="413"/>
                </a:lnTo>
                <a:lnTo>
                  <a:pt x="2933" y="390"/>
                </a:lnTo>
                <a:lnTo>
                  <a:pt x="2929" y="368"/>
                </a:lnTo>
                <a:lnTo>
                  <a:pt x="2924" y="345"/>
                </a:lnTo>
                <a:lnTo>
                  <a:pt x="2918" y="324"/>
                </a:lnTo>
                <a:lnTo>
                  <a:pt x="2910" y="303"/>
                </a:lnTo>
                <a:lnTo>
                  <a:pt x="2902" y="281"/>
                </a:lnTo>
                <a:lnTo>
                  <a:pt x="2892" y="261"/>
                </a:lnTo>
                <a:lnTo>
                  <a:pt x="2882" y="242"/>
                </a:lnTo>
                <a:lnTo>
                  <a:pt x="2871" y="223"/>
                </a:lnTo>
                <a:lnTo>
                  <a:pt x="2859" y="203"/>
                </a:lnTo>
                <a:lnTo>
                  <a:pt x="2847" y="186"/>
                </a:lnTo>
                <a:lnTo>
                  <a:pt x="2833" y="169"/>
                </a:lnTo>
                <a:lnTo>
                  <a:pt x="2818" y="152"/>
                </a:lnTo>
                <a:lnTo>
                  <a:pt x="2803" y="135"/>
                </a:lnTo>
                <a:lnTo>
                  <a:pt x="2787" y="120"/>
                </a:lnTo>
                <a:lnTo>
                  <a:pt x="2771" y="106"/>
                </a:lnTo>
                <a:lnTo>
                  <a:pt x="2754" y="93"/>
                </a:lnTo>
                <a:lnTo>
                  <a:pt x="2735" y="80"/>
                </a:lnTo>
                <a:lnTo>
                  <a:pt x="2716" y="67"/>
                </a:lnTo>
                <a:lnTo>
                  <a:pt x="2698" y="56"/>
                </a:lnTo>
                <a:lnTo>
                  <a:pt x="2677" y="46"/>
                </a:lnTo>
                <a:lnTo>
                  <a:pt x="2657" y="37"/>
                </a:lnTo>
                <a:lnTo>
                  <a:pt x="2636" y="29"/>
                </a:lnTo>
                <a:lnTo>
                  <a:pt x="2615" y="22"/>
                </a:lnTo>
                <a:lnTo>
                  <a:pt x="2593" y="16"/>
                </a:lnTo>
                <a:lnTo>
                  <a:pt x="2571" y="11"/>
                </a:lnTo>
                <a:lnTo>
                  <a:pt x="2549" y="7"/>
                </a:lnTo>
                <a:lnTo>
                  <a:pt x="2525" y="3"/>
                </a:lnTo>
                <a:lnTo>
                  <a:pt x="2502" y="1"/>
                </a:lnTo>
                <a:lnTo>
                  <a:pt x="2479" y="0"/>
                </a:lnTo>
                <a:close/>
                <a:moveTo>
                  <a:pt x="1194" y="369"/>
                </a:moveTo>
                <a:lnTo>
                  <a:pt x="1744" y="369"/>
                </a:lnTo>
                <a:lnTo>
                  <a:pt x="1753" y="369"/>
                </a:lnTo>
                <a:lnTo>
                  <a:pt x="1763" y="370"/>
                </a:lnTo>
                <a:lnTo>
                  <a:pt x="1772" y="373"/>
                </a:lnTo>
                <a:lnTo>
                  <a:pt x="1780" y="376"/>
                </a:lnTo>
                <a:lnTo>
                  <a:pt x="1788" y="379"/>
                </a:lnTo>
                <a:lnTo>
                  <a:pt x="1796" y="384"/>
                </a:lnTo>
                <a:lnTo>
                  <a:pt x="1803" y="389"/>
                </a:lnTo>
                <a:lnTo>
                  <a:pt x="1809" y="395"/>
                </a:lnTo>
                <a:lnTo>
                  <a:pt x="1815" y="401"/>
                </a:lnTo>
                <a:lnTo>
                  <a:pt x="1820" y="408"/>
                </a:lnTo>
                <a:lnTo>
                  <a:pt x="1825" y="416"/>
                </a:lnTo>
                <a:lnTo>
                  <a:pt x="1828" y="424"/>
                </a:lnTo>
                <a:lnTo>
                  <a:pt x="1833" y="433"/>
                </a:lnTo>
                <a:lnTo>
                  <a:pt x="1835" y="442"/>
                </a:lnTo>
                <a:lnTo>
                  <a:pt x="1836" y="451"/>
                </a:lnTo>
                <a:lnTo>
                  <a:pt x="1837" y="460"/>
                </a:lnTo>
                <a:lnTo>
                  <a:pt x="1836" y="469"/>
                </a:lnTo>
                <a:lnTo>
                  <a:pt x="1835" y="478"/>
                </a:lnTo>
                <a:lnTo>
                  <a:pt x="1833" y="487"/>
                </a:lnTo>
                <a:lnTo>
                  <a:pt x="1828" y="495"/>
                </a:lnTo>
                <a:lnTo>
                  <a:pt x="1825" y="504"/>
                </a:lnTo>
                <a:lnTo>
                  <a:pt x="1820" y="512"/>
                </a:lnTo>
                <a:lnTo>
                  <a:pt x="1815" y="519"/>
                </a:lnTo>
                <a:lnTo>
                  <a:pt x="1809" y="525"/>
                </a:lnTo>
                <a:lnTo>
                  <a:pt x="1803" y="531"/>
                </a:lnTo>
                <a:lnTo>
                  <a:pt x="1796" y="536"/>
                </a:lnTo>
                <a:lnTo>
                  <a:pt x="1788" y="541"/>
                </a:lnTo>
                <a:lnTo>
                  <a:pt x="1780" y="545"/>
                </a:lnTo>
                <a:lnTo>
                  <a:pt x="1772" y="548"/>
                </a:lnTo>
                <a:lnTo>
                  <a:pt x="1763" y="550"/>
                </a:lnTo>
                <a:lnTo>
                  <a:pt x="1753" y="551"/>
                </a:lnTo>
                <a:lnTo>
                  <a:pt x="1744" y="552"/>
                </a:lnTo>
                <a:lnTo>
                  <a:pt x="1194" y="552"/>
                </a:lnTo>
                <a:lnTo>
                  <a:pt x="1184" y="551"/>
                </a:lnTo>
                <a:lnTo>
                  <a:pt x="1175" y="550"/>
                </a:lnTo>
                <a:lnTo>
                  <a:pt x="1166" y="548"/>
                </a:lnTo>
                <a:lnTo>
                  <a:pt x="1158" y="545"/>
                </a:lnTo>
                <a:lnTo>
                  <a:pt x="1150" y="541"/>
                </a:lnTo>
                <a:lnTo>
                  <a:pt x="1142" y="536"/>
                </a:lnTo>
                <a:lnTo>
                  <a:pt x="1135" y="531"/>
                </a:lnTo>
                <a:lnTo>
                  <a:pt x="1129" y="525"/>
                </a:lnTo>
                <a:lnTo>
                  <a:pt x="1123" y="519"/>
                </a:lnTo>
                <a:lnTo>
                  <a:pt x="1117" y="512"/>
                </a:lnTo>
                <a:lnTo>
                  <a:pt x="1112" y="504"/>
                </a:lnTo>
                <a:lnTo>
                  <a:pt x="1108" y="495"/>
                </a:lnTo>
                <a:lnTo>
                  <a:pt x="1105" y="487"/>
                </a:lnTo>
                <a:lnTo>
                  <a:pt x="1103" y="478"/>
                </a:lnTo>
                <a:lnTo>
                  <a:pt x="1102" y="469"/>
                </a:lnTo>
                <a:lnTo>
                  <a:pt x="1101" y="460"/>
                </a:lnTo>
                <a:lnTo>
                  <a:pt x="1102" y="451"/>
                </a:lnTo>
                <a:lnTo>
                  <a:pt x="1103" y="442"/>
                </a:lnTo>
                <a:lnTo>
                  <a:pt x="1105" y="433"/>
                </a:lnTo>
                <a:lnTo>
                  <a:pt x="1108" y="424"/>
                </a:lnTo>
                <a:lnTo>
                  <a:pt x="1112" y="416"/>
                </a:lnTo>
                <a:lnTo>
                  <a:pt x="1117" y="408"/>
                </a:lnTo>
                <a:lnTo>
                  <a:pt x="1123" y="401"/>
                </a:lnTo>
                <a:lnTo>
                  <a:pt x="1129" y="395"/>
                </a:lnTo>
                <a:lnTo>
                  <a:pt x="1135" y="389"/>
                </a:lnTo>
                <a:lnTo>
                  <a:pt x="1142" y="384"/>
                </a:lnTo>
                <a:lnTo>
                  <a:pt x="1150" y="379"/>
                </a:lnTo>
                <a:lnTo>
                  <a:pt x="1158" y="376"/>
                </a:lnTo>
                <a:lnTo>
                  <a:pt x="1166" y="373"/>
                </a:lnTo>
                <a:lnTo>
                  <a:pt x="1175" y="370"/>
                </a:lnTo>
                <a:lnTo>
                  <a:pt x="1184" y="369"/>
                </a:lnTo>
                <a:lnTo>
                  <a:pt x="1194" y="369"/>
                </a:lnTo>
                <a:close/>
                <a:moveTo>
                  <a:pt x="1468" y="5328"/>
                </a:moveTo>
                <a:lnTo>
                  <a:pt x="1468" y="5328"/>
                </a:lnTo>
                <a:lnTo>
                  <a:pt x="1454" y="5328"/>
                </a:lnTo>
                <a:lnTo>
                  <a:pt x="1441" y="5327"/>
                </a:lnTo>
                <a:lnTo>
                  <a:pt x="1427" y="5325"/>
                </a:lnTo>
                <a:lnTo>
                  <a:pt x="1414" y="5322"/>
                </a:lnTo>
                <a:lnTo>
                  <a:pt x="1399" y="5319"/>
                </a:lnTo>
                <a:lnTo>
                  <a:pt x="1387" y="5316"/>
                </a:lnTo>
                <a:lnTo>
                  <a:pt x="1374" y="5312"/>
                </a:lnTo>
                <a:lnTo>
                  <a:pt x="1362" y="5307"/>
                </a:lnTo>
                <a:lnTo>
                  <a:pt x="1350" y="5300"/>
                </a:lnTo>
                <a:lnTo>
                  <a:pt x="1338" y="5294"/>
                </a:lnTo>
                <a:lnTo>
                  <a:pt x="1325" y="5288"/>
                </a:lnTo>
                <a:lnTo>
                  <a:pt x="1314" y="5281"/>
                </a:lnTo>
                <a:lnTo>
                  <a:pt x="1304" y="5273"/>
                </a:lnTo>
                <a:lnTo>
                  <a:pt x="1294" y="5265"/>
                </a:lnTo>
                <a:lnTo>
                  <a:pt x="1284" y="5257"/>
                </a:lnTo>
                <a:lnTo>
                  <a:pt x="1274" y="5248"/>
                </a:lnTo>
                <a:lnTo>
                  <a:pt x="1265" y="5238"/>
                </a:lnTo>
                <a:lnTo>
                  <a:pt x="1256" y="5227"/>
                </a:lnTo>
                <a:lnTo>
                  <a:pt x="1248" y="5217"/>
                </a:lnTo>
                <a:lnTo>
                  <a:pt x="1240" y="5206"/>
                </a:lnTo>
                <a:lnTo>
                  <a:pt x="1233" y="5195"/>
                </a:lnTo>
                <a:lnTo>
                  <a:pt x="1227" y="5184"/>
                </a:lnTo>
                <a:lnTo>
                  <a:pt x="1221" y="5172"/>
                </a:lnTo>
                <a:lnTo>
                  <a:pt x="1215" y="5159"/>
                </a:lnTo>
                <a:lnTo>
                  <a:pt x="1210" y="5147"/>
                </a:lnTo>
                <a:lnTo>
                  <a:pt x="1206" y="5134"/>
                </a:lnTo>
                <a:lnTo>
                  <a:pt x="1202" y="5121"/>
                </a:lnTo>
                <a:lnTo>
                  <a:pt x="1199" y="5108"/>
                </a:lnTo>
                <a:lnTo>
                  <a:pt x="1197" y="5095"/>
                </a:lnTo>
                <a:lnTo>
                  <a:pt x="1195" y="5080"/>
                </a:lnTo>
                <a:lnTo>
                  <a:pt x="1194" y="5066"/>
                </a:lnTo>
                <a:lnTo>
                  <a:pt x="1194" y="5052"/>
                </a:lnTo>
                <a:lnTo>
                  <a:pt x="1194" y="5038"/>
                </a:lnTo>
                <a:lnTo>
                  <a:pt x="1195" y="5025"/>
                </a:lnTo>
                <a:lnTo>
                  <a:pt x="1197" y="5010"/>
                </a:lnTo>
                <a:lnTo>
                  <a:pt x="1199" y="4997"/>
                </a:lnTo>
                <a:lnTo>
                  <a:pt x="1202" y="4983"/>
                </a:lnTo>
                <a:lnTo>
                  <a:pt x="1206" y="4970"/>
                </a:lnTo>
                <a:lnTo>
                  <a:pt x="1210" y="4958"/>
                </a:lnTo>
                <a:lnTo>
                  <a:pt x="1215" y="4945"/>
                </a:lnTo>
                <a:lnTo>
                  <a:pt x="1221" y="4932"/>
                </a:lnTo>
                <a:lnTo>
                  <a:pt x="1227" y="4921"/>
                </a:lnTo>
                <a:lnTo>
                  <a:pt x="1233" y="4909"/>
                </a:lnTo>
                <a:lnTo>
                  <a:pt x="1240" y="4898"/>
                </a:lnTo>
                <a:lnTo>
                  <a:pt x="1248" y="4888"/>
                </a:lnTo>
                <a:lnTo>
                  <a:pt x="1256" y="4876"/>
                </a:lnTo>
                <a:lnTo>
                  <a:pt x="1265" y="4867"/>
                </a:lnTo>
                <a:lnTo>
                  <a:pt x="1274" y="4857"/>
                </a:lnTo>
                <a:lnTo>
                  <a:pt x="1284" y="4848"/>
                </a:lnTo>
                <a:lnTo>
                  <a:pt x="1294" y="4840"/>
                </a:lnTo>
                <a:lnTo>
                  <a:pt x="1304" y="4832"/>
                </a:lnTo>
                <a:lnTo>
                  <a:pt x="1314" y="4824"/>
                </a:lnTo>
                <a:lnTo>
                  <a:pt x="1325" y="4817"/>
                </a:lnTo>
                <a:lnTo>
                  <a:pt x="1338" y="4810"/>
                </a:lnTo>
                <a:lnTo>
                  <a:pt x="1350" y="4803"/>
                </a:lnTo>
                <a:lnTo>
                  <a:pt x="1362" y="4798"/>
                </a:lnTo>
                <a:lnTo>
                  <a:pt x="1374" y="4793"/>
                </a:lnTo>
                <a:lnTo>
                  <a:pt x="1387" y="4789"/>
                </a:lnTo>
                <a:lnTo>
                  <a:pt x="1399" y="4785"/>
                </a:lnTo>
                <a:lnTo>
                  <a:pt x="1414" y="4782"/>
                </a:lnTo>
                <a:lnTo>
                  <a:pt x="1427" y="4780"/>
                </a:lnTo>
                <a:lnTo>
                  <a:pt x="1441" y="4778"/>
                </a:lnTo>
                <a:lnTo>
                  <a:pt x="1454" y="4777"/>
                </a:lnTo>
                <a:lnTo>
                  <a:pt x="1468" y="4777"/>
                </a:lnTo>
                <a:lnTo>
                  <a:pt x="1483" y="4777"/>
                </a:lnTo>
                <a:lnTo>
                  <a:pt x="1497" y="4778"/>
                </a:lnTo>
                <a:lnTo>
                  <a:pt x="1511" y="4780"/>
                </a:lnTo>
                <a:lnTo>
                  <a:pt x="1524" y="4782"/>
                </a:lnTo>
                <a:lnTo>
                  <a:pt x="1537" y="4785"/>
                </a:lnTo>
                <a:lnTo>
                  <a:pt x="1551" y="4789"/>
                </a:lnTo>
                <a:lnTo>
                  <a:pt x="1564" y="4793"/>
                </a:lnTo>
                <a:lnTo>
                  <a:pt x="1576" y="4798"/>
                </a:lnTo>
                <a:lnTo>
                  <a:pt x="1588" y="4803"/>
                </a:lnTo>
                <a:lnTo>
                  <a:pt x="1600" y="4810"/>
                </a:lnTo>
                <a:lnTo>
                  <a:pt x="1611" y="4817"/>
                </a:lnTo>
                <a:lnTo>
                  <a:pt x="1623" y="4824"/>
                </a:lnTo>
                <a:lnTo>
                  <a:pt x="1634" y="4832"/>
                </a:lnTo>
                <a:lnTo>
                  <a:pt x="1644" y="4840"/>
                </a:lnTo>
                <a:lnTo>
                  <a:pt x="1654" y="4848"/>
                </a:lnTo>
                <a:lnTo>
                  <a:pt x="1664" y="4857"/>
                </a:lnTo>
                <a:lnTo>
                  <a:pt x="1673" y="4867"/>
                </a:lnTo>
                <a:lnTo>
                  <a:pt x="1681" y="4876"/>
                </a:lnTo>
                <a:lnTo>
                  <a:pt x="1690" y="4888"/>
                </a:lnTo>
                <a:lnTo>
                  <a:pt x="1698" y="4898"/>
                </a:lnTo>
                <a:lnTo>
                  <a:pt x="1705" y="4909"/>
                </a:lnTo>
                <a:lnTo>
                  <a:pt x="1711" y="4921"/>
                </a:lnTo>
                <a:lnTo>
                  <a:pt x="1717" y="4932"/>
                </a:lnTo>
                <a:lnTo>
                  <a:pt x="1723" y="4945"/>
                </a:lnTo>
                <a:lnTo>
                  <a:pt x="1728" y="4958"/>
                </a:lnTo>
                <a:lnTo>
                  <a:pt x="1732" y="4970"/>
                </a:lnTo>
                <a:lnTo>
                  <a:pt x="1736" y="4983"/>
                </a:lnTo>
                <a:lnTo>
                  <a:pt x="1739" y="4997"/>
                </a:lnTo>
                <a:lnTo>
                  <a:pt x="1741" y="5010"/>
                </a:lnTo>
                <a:lnTo>
                  <a:pt x="1743" y="5025"/>
                </a:lnTo>
                <a:lnTo>
                  <a:pt x="1744" y="5038"/>
                </a:lnTo>
                <a:lnTo>
                  <a:pt x="1744" y="5052"/>
                </a:lnTo>
                <a:lnTo>
                  <a:pt x="1744" y="5066"/>
                </a:lnTo>
                <a:lnTo>
                  <a:pt x="1743" y="5080"/>
                </a:lnTo>
                <a:lnTo>
                  <a:pt x="1741" y="5095"/>
                </a:lnTo>
                <a:lnTo>
                  <a:pt x="1739" y="5108"/>
                </a:lnTo>
                <a:lnTo>
                  <a:pt x="1736" y="5121"/>
                </a:lnTo>
                <a:lnTo>
                  <a:pt x="1732" y="5134"/>
                </a:lnTo>
                <a:lnTo>
                  <a:pt x="1728" y="5147"/>
                </a:lnTo>
                <a:lnTo>
                  <a:pt x="1723" y="5159"/>
                </a:lnTo>
                <a:lnTo>
                  <a:pt x="1717" y="5172"/>
                </a:lnTo>
                <a:lnTo>
                  <a:pt x="1711" y="5184"/>
                </a:lnTo>
                <a:lnTo>
                  <a:pt x="1705" y="5195"/>
                </a:lnTo>
                <a:lnTo>
                  <a:pt x="1698" y="5206"/>
                </a:lnTo>
                <a:lnTo>
                  <a:pt x="1690" y="5217"/>
                </a:lnTo>
                <a:lnTo>
                  <a:pt x="1681" y="5227"/>
                </a:lnTo>
                <a:lnTo>
                  <a:pt x="1673" y="5238"/>
                </a:lnTo>
                <a:lnTo>
                  <a:pt x="1664" y="5248"/>
                </a:lnTo>
                <a:lnTo>
                  <a:pt x="1654" y="5257"/>
                </a:lnTo>
                <a:lnTo>
                  <a:pt x="1644" y="5265"/>
                </a:lnTo>
                <a:lnTo>
                  <a:pt x="1634" y="5273"/>
                </a:lnTo>
                <a:lnTo>
                  <a:pt x="1623" y="5281"/>
                </a:lnTo>
                <a:lnTo>
                  <a:pt x="1611" y="5288"/>
                </a:lnTo>
                <a:lnTo>
                  <a:pt x="1600" y="5294"/>
                </a:lnTo>
                <a:lnTo>
                  <a:pt x="1588" y="5300"/>
                </a:lnTo>
                <a:lnTo>
                  <a:pt x="1576" y="5307"/>
                </a:lnTo>
                <a:lnTo>
                  <a:pt x="1564" y="5312"/>
                </a:lnTo>
                <a:lnTo>
                  <a:pt x="1551" y="5316"/>
                </a:lnTo>
                <a:lnTo>
                  <a:pt x="1537" y="5319"/>
                </a:lnTo>
                <a:lnTo>
                  <a:pt x="1524" y="5322"/>
                </a:lnTo>
                <a:lnTo>
                  <a:pt x="1511" y="5325"/>
                </a:lnTo>
                <a:lnTo>
                  <a:pt x="1497" y="5327"/>
                </a:lnTo>
                <a:lnTo>
                  <a:pt x="1483" y="5328"/>
                </a:lnTo>
                <a:lnTo>
                  <a:pt x="1468" y="5328"/>
                </a:lnTo>
                <a:close/>
                <a:moveTo>
                  <a:pt x="2755" y="4593"/>
                </a:moveTo>
                <a:lnTo>
                  <a:pt x="183" y="4593"/>
                </a:lnTo>
                <a:lnTo>
                  <a:pt x="183" y="919"/>
                </a:lnTo>
                <a:lnTo>
                  <a:pt x="2755" y="919"/>
                </a:lnTo>
                <a:lnTo>
                  <a:pt x="2755" y="4593"/>
                </a:lnTo>
                <a:close/>
              </a:path>
            </a:pathLst>
          </a:custGeom>
          <a:solidFill>
            <a:srgbClr val="4996D1"/>
          </a:solidFill>
          <a:ln>
            <a:noFill/>
          </a:ln>
          <a:extLst>
            <a:ext uri="{91240B29-F687-4F45-9708-019B960494DF}">
              <a14:hiddenLine xmlns:a14="http://schemas.microsoft.com/office/drawing/2010/main" w="9525">
                <a:solidFill>
                  <a:srgbClr val="000000"/>
                </a:solidFill>
                <a:round/>
              </a14:hiddenLine>
            </a:ext>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12" name="矩形 11"/>
          <p:cNvSpPr/>
          <p:nvPr/>
        </p:nvSpPr>
        <p:spPr>
          <a:xfrm>
            <a:off x="5445125" y="4247515"/>
            <a:ext cx="608965" cy="628015"/>
          </a:xfrm>
          <a:prstGeom prst="rect">
            <a:avLst/>
          </a:prstGeom>
          <a:solidFill>
            <a:schemeClr val="bg1"/>
          </a:solidFill>
          <a:ln w="69850">
            <a:solidFill>
              <a:srgbClr val="1ECBE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rgbClr val="128296"/>
                </a:solidFill>
              </a:rPr>
              <a:t>PS</a:t>
            </a:r>
            <a:endParaRPr lang="en-US" altLang="zh-CN" sz="2400" b="1">
              <a:solidFill>
                <a:srgbClr val="128296"/>
              </a:solidFill>
            </a:endParaRPr>
          </a:p>
        </p:txBody>
      </p:sp>
      <p:sp>
        <p:nvSpPr>
          <p:cNvPr id="15" name="调色盘"/>
          <p:cNvSpPr/>
          <p:nvPr/>
        </p:nvSpPr>
        <p:spPr bwMode="auto">
          <a:xfrm>
            <a:off x="6319520" y="4211320"/>
            <a:ext cx="840105" cy="835660"/>
          </a:xfrm>
          <a:custGeom>
            <a:avLst/>
            <a:gdLst>
              <a:gd name="T0" fmla="*/ 1230708 w 3970"/>
              <a:gd name="T1" fmla="*/ 915562 h 4043"/>
              <a:gd name="T2" fmla="*/ 745546 w 3970"/>
              <a:gd name="T3" fmla="*/ 1273147 h 4043"/>
              <a:gd name="T4" fmla="*/ 1036643 w 3970"/>
              <a:gd name="T5" fmla="*/ 769945 h 4043"/>
              <a:gd name="T6" fmla="*/ 1163942 w 3970"/>
              <a:gd name="T7" fmla="*/ 484945 h 4043"/>
              <a:gd name="T8" fmla="*/ 709493 w 3970"/>
              <a:gd name="T9" fmla="*/ 218203 h 4043"/>
              <a:gd name="T10" fmla="*/ 515428 w 3970"/>
              <a:gd name="T11" fmla="*/ 1309663 h 4043"/>
              <a:gd name="T12" fmla="*/ 1473289 w 3970"/>
              <a:gd name="T13" fmla="*/ 739663 h 4043"/>
              <a:gd name="T14" fmla="*/ 1230708 w 3970"/>
              <a:gd name="T15" fmla="*/ 915562 h 4043"/>
              <a:gd name="T16" fmla="*/ 933825 w 3970"/>
              <a:gd name="T17" fmla="*/ 297023 h 4043"/>
              <a:gd name="T18" fmla="*/ 1047326 w 3970"/>
              <a:gd name="T19" fmla="*/ 410578 h 4043"/>
              <a:gd name="T20" fmla="*/ 933825 w 3970"/>
              <a:gd name="T21" fmla="*/ 524578 h 4043"/>
              <a:gd name="T22" fmla="*/ 819878 w 3970"/>
              <a:gd name="T23" fmla="*/ 410578 h 4043"/>
              <a:gd name="T24" fmla="*/ 933825 w 3970"/>
              <a:gd name="T25" fmla="*/ 297023 h 4043"/>
              <a:gd name="T26" fmla="*/ 569731 w 3970"/>
              <a:gd name="T27" fmla="*/ 1070085 h 4043"/>
              <a:gd name="T28" fmla="*/ 456230 w 3970"/>
              <a:gd name="T29" fmla="*/ 956530 h 4043"/>
              <a:gd name="T30" fmla="*/ 569731 w 3970"/>
              <a:gd name="T31" fmla="*/ 842976 h 4043"/>
              <a:gd name="T32" fmla="*/ 683677 w 3970"/>
              <a:gd name="T33" fmla="*/ 956530 h 4043"/>
              <a:gd name="T34" fmla="*/ 569731 w 3970"/>
              <a:gd name="T35" fmla="*/ 1070085 h 4043"/>
              <a:gd name="T36" fmla="*/ 660977 w 3970"/>
              <a:gd name="T37" fmla="*/ 736546 h 4043"/>
              <a:gd name="T38" fmla="*/ 547031 w 3970"/>
              <a:gd name="T39" fmla="*/ 622992 h 4043"/>
              <a:gd name="T40" fmla="*/ 660977 w 3970"/>
              <a:gd name="T41" fmla="*/ 509437 h 4043"/>
              <a:gd name="T42" fmla="*/ 774478 w 3970"/>
              <a:gd name="T43" fmla="*/ 622992 h 4043"/>
              <a:gd name="T44" fmla="*/ 660977 w 3970"/>
              <a:gd name="T45" fmla="*/ 736546 h 4043"/>
              <a:gd name="T46" fmla="*/ 1095397 w 3970"/>
              <a:gd name="T47" fmla="*/ 777070 h 4043"/>
              <a:gd name="T48" fmla="*/ 1095842 w 3970"/>
              <a:gd name="T49" fmla="*/ 774398 h 4043"/>
              <a:gd name="T50" fmla="*/ 1095397 w 3970"/>
              <a:gd name="T51" fmla="*/ 777070 h 4043"/>
              <a:gd name="T52" fmla="*/ 1211568 w 3970"/>
              <a:gd name="T53" fmla="*/ 858117 h 4043"/>
              <a:gd name="T54" fmla="*/ 1767056 w 3970"/>
              <a:gd name="T55" fmla="*/ 105094 h 4043"/>
              <a:gd name="T56" fmla="*/ 1731893 w 3970"/>
              <a:gd name="T57" fmla="*/ 74812 h 4043"/>
              <a:gd name="T58" fmla="*/ 1095842 w 3970"/>
              <a:gd name="T59" fmla="*/ 774398 h 4043"/>
              <a:gd name="T60" fmla="*/ 1211568 w 3970"/>
              <a:gd name="T61" fmla="*/ 858117 h 4043"/>
              <a:gd name="T62" fmla="*/ 918246 w 3970"/>
              <a:gd name="T63" fmla="*/ 867913 h 4043"/>
              <a:gd name="T64" fmla="*/ 812312 w 3970"/>
              <a:gd name="T65" fmla="*/ 1201452 h 4043"/>
              <a:gd name="T66" fmla="*/ 1125664 w 3970"/>
              <a:gd name="T67" fmla="*/ 1024663 h 4043"/>
              <a:gd name="T68" fmla="*/ 918246 w 3970"/>
              <a:gd name="T69" fmla="*/ 867913 h 4043"/>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Lst>
            <a:ahLst/>
            <a:cxnLst>
              <a:cxn ang="T70">
                <a:pos x="T0" y="T1"/>
              </a:cxn>
              <a:cxn ang="T71">
                <a:pos x="T2" y="T3"/>
              </a:cxn>
              <a:cxn ang="T72">
                <a:pos x="T4" y="T5"/>
              </a:cxn>
              <a:cxn ang="T73">
                <a:pos x="T6" y="T7"/>
              </a:cxn>
              <a:cxn ang="T74">
                <a:pos x="T8" y="T9"/>
              </a:cxn>
              <a:cxn ang="T75">
                <a:pos x="T10" y="T11"/>
              </a:cxn>
              <a:cxn ang="T76">
                <a:pos x="T12" y="T13"/>
              </a:cxn>
              <a:cxn ang="T77">
                <a:pos x="T14" y="T15"/>
              </a:cxn>
              <a:cxn ang="T78">
                <a:pos x="T16" y="T17"/>
              </a:cxn>
              <a:cxn ang="T79">
                <a:pos x="T18" y="T19"/>
              </a:cxn>
              <a:cxn ang="T80">
                <a:pos x="T20" y="T21"/>
              </a:cxn>
              <a:cxn ang="T81">
                <a:pos x="T22" y="T23"/>
              </a:cxn>
              <a:cxn ang="T82">
                <a:pos x="T24" y="T25"/>
              </a:cxn>
              <a:cxn ang="T83">
                <a:pos x="T26" y="T27"/>
              </a:cxn>
              <a:cxn ang="T84">
                <a:pos x="T28" y="T29"/>
              </a:cxn>
              <a:cxn ang="T85">
                <a:pos x="T30" y="T31"/>
              </a:cxn>
              <a:cxn ang="T86">
                <a:pos x="T32" y="T33"/>
              </a:cxn>
              <a:cxn ang="T87">
                <a:pos x="T34" y="T35"/>
              </a:cxn>
              <a:cxn ang="T88">
                <a:pos x="T36" y="T37"/>
              </a:cxn>
              <a:cxn ang="T89">
                <a:pos x="T38" y="T39"/>
              </a:cxn>
              <a:cxn ang="T90">
                <a:pos x="T40" y="T41"/>
              </a:cxn>
              <a:cxn ang="T91">
                <a:pos x="T42" y="T43"/>
              </a:cxn>
              <a:cxn ang="T92">
                <a:pos x="T44" y="T45"/>
              </a:cxn>
              <a:cxn ang="T93">
                <a:pos x="T46" y="T47"/>
              </a:cxn>
              <a:cxn ang="T94">
                <a:pos x="T48" y="T49"/>
              </a:cxn>
              <a:cxn ang="T95">
                <a:pos x="T50" y="T51"/>
              </a:cxn>
              <a:cxn ang="T96">
                <a:pos x="T52" y="T53"/>
              </a:cxn>
              <a:cxn ang="T97">
                <a:pos x="T54" y="T55"/>
              </a:cxn>
              <a:cxn ang="T98">
                <a:pos x="T56" y="T57"/>
              </a:cxn>
              <a:cxn ang="T99">
                <a:pos x="T58" y="T59"/>
              </a:cxn>
              <a:cxn ang="T100">
                <a:pos x="T60" y="T61"/>
              </a:cxn>
              <a:cxn ang="T101">
                <a:pos x="T62" y="T63"/>
              </a:cxn>
              <a:cxn ang="T102">
                <a:pos x="T64" y="T65"/>
              </a:cxn>
              <a:cxn ang="T103">
                <a:pos x="T66" y="T67"/>
              </a:cxn>
              <a:cxn ang="T104">
                <a:pos x="T68" y="T69"/>
              </a:cxn>
            </a:cxnLst>
            <a:rect l="0" t="0" r="r" b="b"/>
            <a:pathLst>
              <a:path w="3970" h="4043">
                <a:moveTo>
                  <a:pt x="2765" y="2056"/>
                </a:moveTo>
                <a:cubicBezTo>
                  <a:pt x="2833" y="2655"/>
                  <a:pt x="1948" y="2832"/>
                  <a:pt x="1675" y="2859"/>
                </a:cubicBezTo>
                <a:cubicBezTo>
                  <a:pt x="1716" y="2437"/>
                  <a:pt x="1662" y="1729"/>
                  <a:pt x="2329" y="1729"/>
                </a:cubicBezTo>
                <a:cubicBezTo>
                  <a:pt x="2261" y="1688"/>
                  <a:pt x="2438" y="1293"/>
                  <a:pt x="2615" y="1089"/>
                </a:cubicBezTo>
                <a:cubicBezTo>
                  <a:pt x="2847" y="0"/>
                  <a:pt x="1975" y="340"/>
                  <a:pt x="1594" y="490"/>
                </a:cubicBezTo>
                <a:cubicBezTo>
                  <a:pt x="0" y="1661"/>
                  <a:pt x="1103" y="2873"/>
                  <a:pt x="1158" y="2941"/>
                </a:cubicBezTo>
                <a:cubicBezTo>
                  <a:pt x="2343" y="4043"/>
                  <a:pt x="3687" y="2235"/>
                  <a:pt x="3310" y="1661"/>
                </a:cubicBezTo>
                <a:cubicBezTo>
                  <a:pt x="3268" y="1686"/>
                  <a:pt x="2928" y="2042"/>
                  <a:pt x="2765" y="2056"/>
                </a:cubicBezTo>
                <a:close/>
                <a:moveTo>
                  <a:pt x="2098" y="667"/>
                </a:moveTo>
                <a:cubicBezTo>
                  <a:pt x="2239" y="667"/>
                  <a:pt x="2353" y="781"/>
                  <a:pt x="2353" y="922"/>
                </a:cubicBezTo>
                <a:cubicBezTo>
                  <a:pt x="2353" y="1063"/>
                  <a:pt x="2239" y="1178"/>
                  <a:pt x="2098" y="1178"/>
                </a:cubicBezTo>
                <a:cubicBezTo>
                  <a:pt x="1956" y="1178"/>
                  <a:pt x="1842" y="1063"/>
                  <a:pt x="1842" y="922"/>
                </a:cubicBezTo>
                <a:cubicBezTo>
                  <a:pt x="1842" y="781"/>
                  <a:pt x="1956" y="667"/>
                  <a:pt x="2098" y="667"/>
                </a:cubicBezTo>
                <a:close/>
                <a:moveTo>
                  <a:pt x="1280" y="2403"/>
                </a:moveTo>
                <a:cubicBezTo>
                  <a:pt x="1139" y="2403"/>
                  <a:pt x="1025" y="2289"/>
                  <a:pt x="1025" y="2148"/>
                </a:cubicBezTo>
                <a:cubicBezTo>
                  <a:pt x="1025" y="2007"/>
                  <a:pt x="1139" y="1893"/>
                  <a:pt x="1280" y="1893"/>
                </a:cubicBezTo>
                <a:cubicBezTo>
                  <a:pt x="1422" y="1893"/>
                  <a:pt x="1536" y="2007"/>
                  <a:pt x="1536" y="2148"/>
                </a:cubicBezTo>
                <a:cubicBezTo>
                  <a:pt x="1536" y="2289"/>
                  <a:pt x="1422" y="2403"/>
                  <a:pt x="1280" y="2403"/>
                </a:cubicBezTo>
                <a:close/>
                <a:moveTo>
                  <a:pt x="1485" y="1654"/>
                </a:moveTo>
                <a:cubicBezTo>
                  <a:pt x="1344" y="1654"/>
                  <a:pt x="1229" y="1540"/>
                  <a:pt x="1229" y="1399"/>
                </a:cubicBezTo>
                <a:cubicBezTo>
                  <a:pt x="1229" y="1258"/>
                  <a:pt x="1344" y="1144"/>
                  <a:pt x="1485" y="1144"/>
                </a:cubicBezTo>
                <a:cubicBezTo>
                  <a:pt x="1626" y="1144"/>
                  <a:pt x="1740" y="1258"/>
                  <a:pt x="1740" y="1399"/>
                </a:cubicBezTo>
                <a:cubicBezTo>
                  <a:pt x="1740" y="1540"/>
                  <a:pt x="1626" y="1654"/>
                  <a:pt x="1485" y="1654"/>
                </a:cubicBezTo>
                <a:close/>
                <a:moveTo>
                  <a:pt x="2461" y="1745"/>
                </a:moveTo>
                <a:cubicBezTo>
                  <a:pt x="2461" y="1743"/>
                  <a:pt x="2462" y="1741"/>
                  <a:pt x="2462" y="1739"/>
                </a:cubicBezTo>
                <a:cubicBezTo>
                  <a:pt x="2447" y="1728"/>
                  <a:pt x="2443" y="1728"/>
                  <a:pt x="2461" y="1745"/>
                </a:cubicBezTo>
                <a:close/>
                <a:moveTo>
                  <a:pt x="2722" y="1927"/>
                </a:moveTo>
                <a:cubicBezTo>
                  <a:pt x="3107" y="1768"/>
                  <a:pt x="3970" y="236"/>
                  <a:pt x="3970" y="236"/>
                </a:cubicBezTo>
                <a:cubicBezTo>
                  <a:pt x="3891" y="168"/>
                  <a:pt x="3891" y="168"/>
                  <a:pt x="3891" y="168"/>
                </a:cubicBezTo>
                <a:cubicBezTo>
                  <a:pt x="3891" y="168"/>
                  <a:pt x="2597" y="1292"/>
                  <a:pt x="2462" y="1739"/>
                </a:cubicBezTo>
                <a:cubicBezTo>
                  <a:pt x="2509" y="1771"/>
                  <a:pt x="2662" y="1893"/>
                  <a:pt x="2722" y="1927"/>
                </a:cubicBezTo>
                <a:close/>
                <a:moveTo>
                  <a:pt x="2063" y="1949"/>
                </a:moveTo>
                <a:cubicBezTo>
                  <a:pt x="1871" y="2097"/>
                  <a:pt x="1927" y="2539"/>
                  <a:pt x="1825" y="2698"/>
                </a:cubicBezTo>
                <a:cubicBezTo>
                  <a:pt x="2041" y="2539"/>
                  <a:pt x="2358" y="2585"/>
                  <a:pt x="2529" y="2301"/>
                </a:cubicBezTo>
                <a:cubicBezTo>
                  <a:pt x="2585" y="2142"/>
                  <a:pt x="2483" y="1745"/>
                  <a:pt x="2063" y="1949"/>
                </a:cubicBezTo>
                <a:close/>
              </a:path>
            </a:pathLst>
          </a:custGeom>
          <a:solidFill>
            <a:srgbClr val="E52AF6"/>
          </a:solidFill>
          <a:ln>
            <a:noFill/>
          </a:ln>
          <a:extLst>
            <a:ext uri="{91240B29-F687-4F45-9708-019B960494DF}">
              <a14:hiddenLine xmlns:a14="http://schemas.microsoft.com/office/drawing/2010/main" w="9525">
                <a:solidFill>
                  <a:srgbClr val="000000"/>
                </a:solidFill>
                <a:round/>
              </a14:hiddenLine>
            </a:ext>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p>
        </p:txBody>
      </p:sp>
      <p:sp>
        <p:nvSpPr>
          <p:cNvPr id="3" name="文本框 2"/>
          <p:cNvSpPr txBox="1"/>
          <p:nvPr/>
        </p:nvSpPr>
        <p:spPr>
          <a:xfrm>
            <a:off x="632460" y="415925"/>
            <a:ext cx="2594610"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Big </a:t>
            </a:r>
            <a:r>
              <a:rPr lang="en-US" altLang="zh-CN" sz="4000" b="1" dirty="0">
                <a:solidFill>
                  <a:schemeClr val="bg1"/>
                </a:solidFill>
                <a:latin typeface="Times New Roman" panose="02020603050405020304" pitchFamily="18" charset="0"/>
                <a:ea typeface="Times New Roman" panose="02020603050405020304" pitchFamily="18" charset="0"/>
              </a:rPr>
              <a:t>D</a:t>
            </a:r>
            <a:r>
              <a:rPr lang="en-US" altLang="zh-CN" sz="4000" b="1" dirty="0" smtClean="0">
                <a:solidFill>
                  <a:schemeClr val="bg1"/>
                </a:solidFill>
                <a:latin typeface="Times New Roman" panose="02020603050405020304" pitchFamily="18" charset="0"/>
                <a:ea typeface="Times New Roman" panose="02020603050405020304" pitchFamily="18" charset="0"/>
              </a:rPr>
              <a:t>ata</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sp>
        <p:nvSpPr>
          <p:cNvPr id="21" name="文本框 20"/>
          <p:cNvSpPr txBox="1"/>
          <p:nvPr/>
        </p:nvSpPr>
        <p:spPr>
          <a:xfrm>
            <a:off x="1183640" y="1075055"/>
            <a:ext cx="10467975" cy="521970"/>
          </a:xfrm>
          <a:prstGeom prst="rect">
            <a:avLst/>
          </a:prstGeom>
          <a:noFill/>
        </p:spPr>
        <p:txBody>
          <a:bodyPr wrap="square" rtlCol="0" anchor="t">
            <a:spAutoFit/>
          </a:bodyPr>
          <a:lstStyle/>
          <a:p>
            <a:pPr marL="457200" indent="-457200" algn="l">
              <a:buFont typeface="Wingdings" panose="05000000000000000000" charset="0"/>
              <a:buChar char="Ø"/>
            </a:pPr>
            <a:r>
              <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How to </a:t>
            </a:r>
            <a:r>
              <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retrieve </a:t>
            </a:r>
            <a:r>
              <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and</a:t>
            </a:r>
            <a:r>
              <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 locate </a:t>
            </a:r>
            <a:r>
              <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the </a:t>
            </a:r>
            <a:r>
              <a:rPr lang="x-none" altLang="en-US" sz="2800" b="1">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images</a:t>
            </a:r>
            <a:r>
              <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 that we are interested in?</a:t>
            </a:r>
            <a:endParaRPr lang="en-US" altLang="zh-CN" sz="2800" b="1">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7" presetClass="entr" presetSubtype="0" fill="hold" nodeType="withEffect">
                                  <p:stCondLst>
                                    <p:cond delay="0"/>
                                  </p:stCondLst>
                                  <p:childTnLst>
                                    <p:set>
                                      <p:cBhvr>
                                        <p:cTn id="11" dur="1" fill="hold">
                                          <p:stCondLst>
                                            <p:cond delay="0"/>
                                          </p:stCondLst>
                                        </p:cTn>
                                        <p:tgtEl>
                                          <p:spTgt spid="47"/>
                                        </p:tgtEl>
                                        <p:attrNameLst>
                                          <p:attrName>style.visibility</p:attrName>
                                        </p:attrNameLst>
                                      </p:cBhvr>
                                      <p:to>
                                        <p:strVal val="visible"/>
                                      </p:to>
                                    </p:set>
                                    <p:animEffect transition="in" filter="fade">
                                      <p:cBhvr>
                                        <p:cTn id="12" dur="1000"/>
                                        <p:tgtEl>
                                          <p:spTgt spid="47"/>
                                        </p:tgtEl>
                                      </p:cBhvr>
                                    </p:animEffect>
                                    <p:anim calcmode="lin" valueType="num">
                                      <p:cBhvr>
                                        <p:cTn id="13" dur="1000" fill="hold"/>
                                        <p:tgtEl>
                                          <p:spTgt spid="47"/>
                                        </p:tgtEl>
                                        <p:attrNameLst>
                                          <p:attrName>ppt_x</p:attrName>
                                        </p:attrNameLst>
                                      </p:cBhvr>
                                      <p:tavLst>
                                        <p:tav tm="0">
                                          <p:val>
                                            <p:strVal val="#ppt_x"/>
                                          </p:val>
                                        </p:tav>
                                        <p:tav tm="100000">
                                          <p:val>
                                            <p:strVal val="#ppt_x"/>
                                          </p:val>
                                        </p:tav>
                                      </p:tavLst>
                                    </p:anim>
                                    <p:anim calcmode="lin" valueType="num">
                                      <p:cBhvr>
                                        <p:cTn id="14" dur="1000" fill="hold"/>
                                        <p:tgtEl>
                                          <p:spTgt spid="47"/>
                                        </p:tgtEl>
                                        <p:attrNameLst>
                                          <p:attrName>ppt_y</p:attrName>
                                        </p:attrNameLst>
                                      </p:cBhvr>
                                      <p:tavLst>
                                        <p:tav tm="0">
                                          <p:val>
                                            <p:strVal val="#ppt_y-.1"/>
                                          </p:val>
                                        </p:tav>
                                        <p:tav tm="100000">
                                          <p:val>
                                            <p:strVal val="#ppt_y"/>
                                          </p:val>
                                        </p:tav>
                                      </p:tavLst>
                                    </p:anim>
                                  </p:childTnLst>
                                </p:cTn>
                              </p:par>
                              <p:par>
                                <p:cTn id="15" presetID="47" presetClass="entr" presetSubtype="0" fill="hold" nodeType="withEffect">
                                  <p:stCondLst>
                                    <p:cond delay="0"/>
                                  </p:stCondLst>
                                  <p:childTnLst>
                                    <p:set>
                                      <p:cBhvr>
                                        <p:cTn id="16" dur="1" fill="hold">
                                          <p:stCondLst>
                                            <p:cond delay="0"/>
                                          </p:stCondLst>
                                        </p:cTn>
                                        <p:tgtEl>
                                          <p:spTgt spid="60"/>
                                        </p:tgtEl>
                                        <p:attrNameLst>
                                          <p:attrName>style.visibility</p:attrName>
                                        </p:attrNameLst>
                                      </p:cBhvr>
                                      <p:to>
                                        <p:strVal val="visible"/>
                                      </p:to>
                                    </p:set>
                                    <p:animEffect transition="in" filter="fade">
                                      <p:cBhvr>
                                        <p:cTn id="17" dur="1000"/>
                                        <p:tgtEl>
                                          <p:spTgt spid="60"/>
                                        </p:tgtEl>
                                      </p:cBhvr>
                                    </p:animEffect>
                                    <p:anim calcmode="lin" valueType="num">
                                      <p:cBhvr>
                                        <p:cTn id="18" dur="1000" fill="hold"/>
                                        <p:tgtEl>
                                          <p:spTgt spid="60"/>
                                        </p:tgtEl>
                                        <p:attrNameLst>
                                          <p:attrName>ppt_x</p:attrName>
                                        </p:attrNameLst>
                                      </p:cBhvr>
                                      <p:tavLst>
                                        <p:tav tm="0">
                                          <p:val>
                                            <p:strVal val="#ppt_x"/>
                                          </p:val>
                                        </p:tav>
                                        <p:tav tm="100000">
                                          <p:val>
                                            <p:strVal val="#ppt_x"/>
                                          </p:val>
                                        </p:tav>
                                      </p:tavLst>
                                    </p:anim>
                                    <p:anim calcmode="lin" valueType="num">
                                      <p:cBhvr>
                                        <p:cTn id="19" dur="1000" fill="hold"/>
                                        <p:tgtEl>
                                          <p:spTgt spid="60"/>
                                        </p:tgtEl>
                                        <p:attrNameLst>
                                          <p:attrName>ppt_y</p:attrName>
                                        </p:attrNameLst>
                                      </p:cBhvr>
                                      <p:tavLst>
                                        <p:tav tm="0">
                                          <p:val>
                                            <p:strVal val="#ppt_y-.1"/>
                                          </p:val>
                                        </p:tav>
                                        <p:tav tm="100000">
                                          <p:val>
                                            <p:strVal val="#ppt_y"/>
                                          </p:val>
                                        </p:tav>
                                      </p:tavLst>
                                    </p:anim>
                                  </p:childTnLst>
                                </p:cTn>
                              </p:par>
                              <p:par>
                                <p:cTn id="20" presetID="47" presetClass="entr" presetSubtype="0" fill="hold" grpId="0" nodeType="withEffect">
                                  <p:stCondLst>
                                    <p:cond delay="0"/>
                                  </p:stCondLst>
                                  <p:childTnLst>
                                    <p:set>
                                      <p:cBhvr>
                                        <p:cTn id="21" dur="1" fill="hold">
                                          <p:stCondLst>
                                            <p:cond delay="0"/>
                                          </p:stCondLst>
                                        </p:cTn>
                                        <p:tgtEl>
                                          <p:spTgt spid="2050"/>
                                        </p:tgtEl>
                                        <p:attrNameLst>
                                          <p:attrName>style.visibility</p:attrName>
                                        </p:attrNameLst>
                                      </p:cBhvr>
                                      <p:to>
                                        <p:strVal val="visible"/>
                                      </p:to>
                                    </p:set>
                                    <p:animEffect transition="in" filter="fade">
                                      <p:cBhvr>
                                        <p:cTn id="22" dur="1000"/>
                                        <p:tgtEl>
                                          <p:spTgt spid="2050"/>
                                        </p:tgtEl>
                                      </p:cBhvr>
                                    </p:animEffect>
                                    <p:anim calcmode="lin" valueType="num">
                                      <p:cBhvr>
                                        <p:cTn id="23" dur="1000" fill="hold"/>
                                        <p:tgtEl>
                                          <p:spTgt spid="2050"/>
                                        </p:tgtEl>
                                        <p:attrNameLst>
                                          <p:attrName>ppt_x</p:attrName>
                                        </p:attrNameLst>
                                      </p:cBhvr>
                                      <p:tavLst>
                                        <p:tav tm="0">
                                          <p:val>
                                            <p:strVal val="#ppt_x"/>
                                          </p:val>
                                        </p:tav>
                                        <p:tav tm="100000">
                                          <p:val>
                                            <p:strVal val="#ppt_x"/>
                                          </p:val>
                                        </p:tav>
                                      </p:tavLst>
                                    </p:anim>
                                    <p:anim calcmode="lin" valueType="num">
                                      <p:cBhvr>
                                        <p:cTn id="24" dur="1000" fill="hold"/>
                                        <p:tgtEl>
                                          <p:spTgt spid="2050"/>
                                        </p:tgtEl>
                                        <p:attrNameLst>
                                          <p:attrName>ppt_y</p:attrName>
                                        </p:attrNameLst>
                                      </p:cBhvr>
                                      <p:tavLst>
                                        <p:tav tm="0">
                                          <p:val>
                                            <p:strVal val="#ppt_y-.1"/>
                                          </p:val>
                                        </p:tav>
                                        <p:tav tm="100000">
                                          <p:val>
                                            <p:strVal val="#ppt_y"/>
                                          </p:val>
                                        </p:tav>
                                      </p:tavLst>
                                    </p:anim>
                                  </p:childTnLst>
                                </p:cTn>
                              </p:par>
                              <p:par>
                                <p:cTn id="25" presetID="47"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par>
                                <p:cTn id="30" presetID="47" presetClass="entr" presetSubtype="0" fill="hold" nodeType="withEffect">
                                  <p:stCondLst>
                                    <p:cond delay="0"/>
                                  </p:stCondLst>
                                  <p:childTnLst>
                                    <p:set>
                                      <p:cBhvr>
                                        <p:cTn id="31" dur="1" fill="hold">
                                          <p:stCondLst>
                                            <p:cond delay="0"/>
                                          </p:stCondLst>
                                        </p:cTn>
                                        <p:tgtEl>
                                          <p:spTgt spid="34"/>
                                        </p:tgtEl>
                                        <p:attrNameLst>
                                          <p:attrName>style.visibility</p:attrName>
                                        </p:attrNameLst>
                                      </p:cBhvr>
                                      <p:to>
                                        <p:strVal val="visible"/>
                                      </p:to>
                                    </p:set>
                                    <p:animEffect transition="in" filter="fade">
                                      <p:cBhvr>
                                        <p:cTn id="32" dur="1000"/>
                                        <p:tgtEl>
                                          <p:spTgt spid="34"/>
                                        </p:tgtEl>
                                      </p:cBhvr>
                                    </p:animEffect>
                                    <p:anim calcmode="lin" valueType="num">
                                      <p:cBhvr>
                                        <p:cTn id="33" dur="1000" fill="hold"/>
                                        <p:tgtEl>
                                          <p:spTgt spid="34"/>
                                        </p:tgtEl>
                                        <p:attrNameLst>
                                          <p:attrName>ppt_x</p:attrName>
                                        </p:attrNameLst>
                                      </p:cBhvr>
                                      <p:tavLst>
                                        <p:tav tm="0">
                                          <p:val>
                                            <p:strVal val="#ppt_x"/>
                                          </p:val>
                                        </p:tav>
                                        <p:tav tm="100000">
                                          <p:val>
                                            <p:strVal val="#ppt_x"/>
                                          </p:val>
                                        </p:tav>
                                      </p:tavLst>
                                    </p:anim>
                                    <p:anim calcmode="lin" valueType="num">
                                      <p:cBhvr>
                                        <p:cTn id="34" dur="1000" fill="hold"/>
                                        <p:tgtEl>
                                          <p:spTgt spid="34"/>
                                        </p:tgtEl>
                                        <p:attrNameLst>
                                          <p:attrName>ppt_y</p:attrName>
                                        </p:attrNameLst>
                                      </p:cBhvr>
                                      <p:tavLst>
                                        <p:tav tm="0">
                                          <p:val>
                                            <p:strVal val="#ppt_y-.1"/>
                                          </p:val>
                                        </p:tav>
                                        <p:tav tm="100000">
                                          <p:val>
                                            <p:strVal val="#ppt_y"/>
                                          </p:val>
                                        </p:tav>
                                      </p:tavLst>
                                    </p:anim>
                                  </p:childTnLst>
                                </p:cTn>
                              </p:par>
                              <p:par>
                                <p:cTn id="35" presetID="47" presetClass="entr" presetSubtype="0" fill="hold" nodeType="with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1000"/>
                                        <p:tgtEl>
                                          <p:spTgt spid="11"/>
                                        </p:tgtEl>
                                      </p:cBhvr>
                                    </p:animEffect>
                                    <p:anim calcmode="lin" valueType="num">
                                      <p:cBhvr>
                                        <p:cTn id="43" dur="1000" fill="hold"/>
                                        <p:tgtEl>
                                          <p:spTgt spid="11"/>
                                        </p:tgtEl>
                                        <p:attrNameLst>
                                          <p:attrName>ppt_x</p:attrName>
                                        </p:attrNameLst>
                                      </p:cBhvr>
                                      <p:tavLst>
                                        <p:tav tm="0">
                                          <p:val>
                                            <p:strVal val="#ppt_x"/>
                                          </p:val>
                                        </p:tav>
                                        <p:tav tm="100000">
                                          <p:val>
                                            <p:strVal val="#ppt_x"/>
                                          </p:val>
                                        </p:tav>
                                      </p:tavLst>
                                    </p:anim>
                                    <p:anim calcmode="lin" valueType="num">
                                      <p:cBhvr>
                                        <p:cTn id="44" dur="1000" fill="hold"/>
                                        <p:tgtEl>
                                          <p:spTgt spid="1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1000"/>
                                        <p:tgtEl>
                                          <p:spTgt spid="32"/>
                                        </p:tgtEl>
                                      </p:cBhvr>
                                    </p:animEffect>
                                    <p:anim calcmode="lin" valueType="num">
                                      <p:cBhvr>
                                        <p:cTn id="48" dur="1000" fill="hold"/>
                                        <p:tgtEl>
                                          <p:spTgt spid="32"/>
                                        </p:tgtEl>
                                        <p:attrNameLst>
                                          <p:attrName>ppt_x</p:attrName>
                                        </p:attrNameLst>
                                      </p:cBhvr>
                                      <p:tavLst>
                                        <p:tav tm="0">
                                          <p:val>
                                            <p:strVal val="#ppt_x"/>
                                          </p:val>
                                        </p:tav>
                                        <p:tav tm="100000">
                                          <p:val>
                                            <p:strVal val="#ppt_x"/>
                                          </p:val>
                                        </p:tav>
                                      </p:tavLst>
                                    </p:anim>
                                    <p:anim calcmode="lin" valueType="num">
                                      <p:cBhvr>
                                        <p:cTn id="49" dur="1000" fill="hold"/>
                                        <p:tgtEl>
                                          <p:spTgt spid="32"/>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52"/>
                                        </p:tgtEl>
                                        <p:attrNameLst>
                                          <p:attrName>style.visibility</p:attrName>
                                        </p:attrNameLst>
                                      </p:cBhvr>
                                      <p:to>
                                        <p:strVal val="visible"/>
                                      </p:to>
                                    </p:set>
                                    <p:animEffect transition="in" filter="fade">
                                      <p:cBhvr>
                                        <p:cTn id="52" dur="1000"/>
                                        <p:tgtEl>
                                          <p:spTgt spid="52"/>
                                        </p:tgtEl>
                                      </p:cBhvr>
                                    </p:animEffect>
                                    <p:anim calcmode="lin" valueType="num">
                                      <p:cBhvr>
                                        <p:cTn id="53" dur="1000" fill="hold"/>
                                        <p:tgtEl>
                                          <p:spTgt spid="52"/>
                                        </p:tgtEl>
                                        <p:attrNameLst>
                                          <p:attrName>ppt_x</p:attrName>
                                        </p:attrNameLst>
                                      </p:cBhvr>
                                      <p:tavLst>
                                        <p:tav tm="0">
                                          <p:val>
                                            <p:strVal val="#ppt_x"/>
                                          </p:val>
                                        </p:tav>
                                        <p:tav tm="100000">
                                          <p:val>
                                            <p:strVal val="#ppt_x"/>
                                          </p:val>
                                        </p:tav>
                                      </p:tavLst>
                                    </p:anim>
                                    <p:anim calcmode="lin" valueType="num">
                                      <p:cBhvr>
                                        <p:cTn id="54" dur="1000" fill="hold"/>
                                        <p:tgtEl>
                                          <p:spTgt spid="52"/>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1000"/>
                                        <p:tgtEl>
                                          <p:spTgt spid="59"/>
                                        </p:tgtEl>
                                      </p:cBhvr>
                                    </p:animEffect>
                                    <p:anim calcmode="lin" valueType="num">
                                      <p:cBhvr>
                                        <p:cTn id="58" dur="1000" fill="hold"/>
                                        <p:tgtEl>
                                          <p:spTgt spid="59"/>
                                        </p:tgtEl>
                                        <p:attrNameLst>
                                          <p:attrName>ppt_x</p:attrName>
                                        </p:attrNameLst>
                                      </p:cBhvr>
                                      <p:tavLst>
                                        <p:tav tm="0">
                                          <p:val>
                                            <p:strVal val="#ppt_x"/>
                                          </p:val>
                                        </p:tav>
                                        <p:tav tm="100000">
                                          <p:val>
                                            <p:strVal val="#ppt_x"/>
                                          </p:val>
                                        </p:tav>
                                      </p:tavLst>
                                    </p:anim>
                                    <p:anim calcmode="lin" valueType="num">
                                      <p:cBhvr>
                                        <p:cTn id="59" dur="1000" fill="hold"/>
                                        <p:tgtEl>
                                          <p:spTgt spid="5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1000"/>
                                        <p:tgtEl>
                                          <p:spTgt spid="31"/>
                                        </p:tgtEl>
                                      </p:cBhvr>
                                    </p:animEffect>
                                    <p:anim calcmode="lin" valueType="num">
                                      <p:cBhvr>
                                        <p:cTn id="68" dur="1000" fill="hold"/>
                                        <p:tgtEl>
                                          <p:spTgt spid="31"/>
                                        </p:tgtEl>
                                        <p:attrNameLst>
                                          <p:attrName>ppt_x</p:attrName>
                                        </p:attrNameLst>
                                      </p:cBhvr>
                                      <p:tavLst>
                                        <p:tav tm="0">
                                          <p:val>
                                            <p:strVal val="#ppt_x"/>
                                          </p:val>
                                        </p:tav>
                                        <p:tav tm="100000">
                                          <p:val>
                                            <p:strVal val="#ppt_x"/>
                                          </p:val>
                                        </p:tav>
                                      </p:tavLst>
                                    </p:anim>
                                    <p:anim calcmode="lin" valueType="num">
                                      <p:cBhvr>
                                        <p:cTn id="69" dur="1000" fill="hold"/>
                                        <p:tgtEl>
                                          <p:spTgt spid="3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1000"/>
                                        <p:tgtEl>
                                          <p:spTgt spid="43"/>
                                        </p:tgtEl>
                                      </p:cBhvr>
                                    </p:animEffect>
                                    <p:anim calcmode="lin" valueType="num">
                                      <p:cBhvr>
                                        <p:cTn id="73" dur="1000" fill="hold"/>
                                        <p:tgtEl>
                                          <p:spTgt spid="43"/>
                                        </p:tgtEl>
                                        <p:attrNameLst>
                                          <p:attrName>ppt_x</p:attrName>
                                        </p:attrNameLst>
                                      </p:cBhvr>
                                      <p:tavLst>
                                        <p:tav tm="0">
                                          <p:val>
                                            <p:strVal val="#ppt_x"/>
                                          </p:val>
                                        </p:tav>
                                        <p:tav tm="100000">
                                          <p:val>
                                            <p:strVal val="#ppt_x"/>
                                          </p:val>
                                        </p:tav>
                                      </p:tavLst>
                                    </p:anim>
                                    <p:anim calcmode="lin" valueType="num">
                                      <p:cBhvr>
                                        <p:cTn id="74" dur="1000" fill="hold"/>
                                        <p:tgtEl>
                                          <p:spTgt spid="43"/>
                                        </p:tgtEl>
                                        <p:attrNameLst>
                                          <p:attrName>ppt_y</p:attrName>
                                        </p:attrNameLst>
                                      </p:cBhvr>
                                      <p:tavLst>
                                        <p:tav tm="0">
                                          <p:val>
                                            <p:strVal val="#ppt_y+.1"/>
                                          </p:val>
                                        </p:tav>
                                        <p:tav tm="100000">
                                          <p:val>
                                            <p:strVal val="#ppt_y"/>
                                          </p:val>
                                        </p:tav>
                                      </p:tavLst>
                                    </p:anim>
                                  </p:childTnLst>
                                </p:cTn>
                              </p:par>
                              <p:par>
                                <p:cTn id="75" presetID="42" presetClass="entr" presetSubtype="0" fill="hold" nodeType="withEffect">
                                  <p:stCondLst>
                                    <p:cond delay="0"/>
                                  </p:stCondLst>
                                  <p:childTnLst>
                                    <p:set>
                                      <p:cBhvr>
                                        <p:cTn id="76" dur="1" fill="hold">
                                          <p:stCondLst>
                                            <p:cond delay="0"/>
                                          </p:stCondLst>
                                        </p:cTn>
                                        <p:tgtEl>
                                          <p:spTgt spid="45"/>
                                        </p:tgtEl>
                                        <p:attrNameLst>
                                          <p:attrName>style.visibility</p:attrName>
                                        </p:attrNameLst>
                                      </p:cBhvr>
                                      <p:to>
                                        <p:strVal val="visible"/>
                                      </p:to>
                                    </p:set>
                                    <p:animEffect transition="in" filter="fade">
                                      <p:cBhvr>
                                        <p:cTn id="77" dur="1000"/>
                                        <p:tgtEl>
                                          <p:spTgt spid="45"/>
                                        </p:tgtEl>
                                      </p:cBhvr>
                                    </p:animEffect>
                                    <p:anim calcmode="lin" valueType="num">
                                      <p:cBhvr>
                                        <p:cTn id="78" dur="1000" fill="hold"/>
                                        <p:tgtEl>
                                          <p:spTgt spid="45"/>
                                        </p:tgtEl>
                                        <p:attrNameLst>
                                          <p:attrName>ppt_x</p:attrName>
                                        </p:attrNameLst>
                                      </p:cBhvr>
                                      <p:tavLst>
                                        <p:tav tm="0">
                                          <p:val>
                                            <p:strVal val="#ppt_x"/>
                                          </p:val>
                                        </p:tav>
                                        <p:tav tm="100000">
                                          <p:val>
                                            <p:strVal val="#ppt_x"/>
                                          </p:val>
                                        </p:tav>
                                      </p:tavLst>
                                    </p:anim>
                                    <p:anim calcmode="lin" valueType="num">
                                      <p:cBhvr>
                                        <p:cTn id="79" dur="1000" fill="hold"/>
                                        <p:tgtEl>
                                          <p:spTgt spid="45"/>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5"/>
                                        </p:tgtEl>
                                        <p:attrNameLst>
                                          <p:attrName>style.visibility</p:attrName>
                                        </p:attrNameLst>
                                      </p:cBhvr>
                                      <p:to>
                                        <p:strVal val="visible"/>
                                      </p:to>
                                    </p:set>
                                    <p:animEffect transition="in" filter="fade">
                                      <p:cBhvr>
                                        <p:cTn id="82" dur="1000"/>
                                        <p:tgtEl>
                                          <p:spTgt spid="15"/>
                                        </p:tgtEl>
                                      </p:cBhvr>
                                    </p:animEffect>
                                    <p:anim calcmode="lin" valueType="num">
                                      <p:cBhvr>
                                        <p:cTn id="83" dur="1000" fill="hold"/>
                                        <p:tgtEl>
                                          <p:spTgt spid="15"/>
                                        </p:tgtEl>
                                        <p:attrNameLst>
                                          <p:attrName>ppt_x</p:attrName>
                                        </p:attrNameLst>
                                      </p:cBhvr>
                                      <p:tavLst>
                                        <p:tav tm="0">
                                          <p:val>
                                            <p:strVal val="#ppt_x"/>
                                          </p:val>
                                        </p:tav>
                                        <p:tav tm="100000">
                                          <p:val>
                                            <p:strVal val="#ppt_x"/>
                                          </p:val>
                                        </p:tav>
                                      </p:tavLst>
                                    </p:anim>
                                    <p:anim calcmode="lin" valueType="num">
                                      <p:cBhvr>
                                        <p:cTn id="84" dur="1000" fill="hold"/>
                                        <p:tgtEl>
                                          <p:spTgt spid="15"/>
                                        </p:tgtEl>
                                        <p:attrNameLst>
                                          <p:attrName>ppt_y</p:attrName>
                                        </p:attrNameLst>
                                      </p:cBhvr>
                                      <p:tavLst>
                                        <p:tav tm="0">
                                          <p:val>
                                            <p:strVal val="#ppt_y+.1"/>
                                          </p:val>
                                        </p:tav>
                                        <p:tav tm="100000">
                                          <p:val>
                                            <p:strVal val="#ppt_y"/>
                                          </p:val>
                                        </p:tav>
                                      </p:tavLst>
                                    </p:anim>
                                  </p:childTnLst>
                                </p:cTn>
                              </p:par>
                              <p:par>
                                <p:cTn id="85" presetID="10"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500"/>
                                        <p:tgtEl>
                                          <p:spTgt spid="30"/>
                                        </p:tgtEl>
                                      </p:cBhvr>
                                    </p:animEffec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grpId="1" nodeType="clickEffect">
                                  <p:stCondLst>
                                    <p:cond delay="0"/>
                                  </p:stCondLst>
                                  <p:childTnLst>
                                    <p:set>
                                      <p:cBhvr>
                                        <p:cTn id="91" dur="1" fill="hold">
                                          <p:stCondLst>
                                            <p:cond delay="0"/>
                                          </p:stCondLst>
                                        </p:cTn>
                                        <p:tgtEl>
                                          <p:spTgt spid="21"/>
                                        </p:tgtEl>
                                        <p:attrNameLst>
                                          <p:attrName>style.visibility</p:attrName>
                                        </p:attrNameLst>
                                      </p:cBhvr>
                                      <p:to>
                                        <p:strVal val="visible"/>
                                      </p:to>
                                    </p:set>
                                    <p:animEffect transition="in" filter="fade">
                                      <p:cBhvr>
                                        <p:cTn id="9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bldLvl="0" animBg="1"/>
      <p:bldP spid="18" grpId="0" bldLvl="0" animBg="1"/>
      <p:bldP spid="19" grpId="0" bldLvl="0" animBg="1"/>
      <p:bldP spid="31" grpId="0" bldLvl="0" animBg="1"/>
      <p:bldP spid="30" grpId="0" bldLvl="0" animBg="1"/>
      <p:bldP spid="2050" grpId="0" bldLvl="0" animBg="1"/>
      <p:bldP spid="11" grpId="0" bldLvl="0" animBg="1"/>
      <p:bldP spid="12" grpId="0" bldLvl="0" animBg="1"/>
      <p:bldP spid="15" grpId="0" bldLvl="0" animBg="1"/>
      <p:bldP spid="21" grpId="0"/>
      <p:bldP spid="21" grpId="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632460" y="415925"/>
            <a:ext cx="354012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Contribution</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grpSp>
        <p:nvGrpSpPr>
          <p:cNvPr id="179" name="组合 178"/>
          <p:cNvGrpSpPr>
            <a:grpSpLocks noChangeAspect="1"/>
          </p:cNvGrpSpPr>
          <p:nvPr/>
        </p:nvGrpSpPr>
        <p:grpSpPr>
          <a:xfrm>
            <a:off x="2750185" y="1828165"/>
            <a:ext cx="229235" cy="1243330"/>
            <a:chOff x="8438" y="1355"/>
            <a:chExt cx="222" cy="1198"/>
          </a:xfrm>
          <a:noFill/>
        </p:grpSpPr>
        <p:sp>
          <p:nvSpPr>
            <p:cNvPr id="180"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182" name="椭圆 181"/>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3" name="椭圆 182"/>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4" name="椭圆 183"/>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6" name="椭圆 185"/>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8" name="椭圆 187"/>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9" name="椭圆 188"/>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90" name="组合 189"/>
          <p:cNvGrpSpPr>
            <a:grpSpLocks noChangeAspect="1"/>
          </p:cNvGrpSpPr>
          <p:nvPr/>
        </p:nvGrpSpPr>
        <p:grpSpPr>
          <a:xfrm>
            <a:off x="4601845" y="1709420"/>
            <a:ext cx="264795" cy="1427480"/>
            <a:chOff x="5028" y="2637"/>
            <a:chExt cx="222" cy="1198"/>
          </a:xfrm>
        </p:grpSpPr>
        <p:sp>
          <p:nvSpPr>
            <p:cNvPr id="191" name=" 11"/>
            <p:cNvSpPr/>
            <p:nvPr/>
          </p:nvSpPr>
          <p:spPr>
            <a:xfrm rot="16200000">
              <a:off x="4540" y="3125"/>
              <a:ext cx="1198" cy="222"/>
            </a:xfrm>
            <a:prstGeom prst="roundRect">
              <a:avLst>
                <a:gd name="adj" fmla="val 50000"/>
              </a:avLst>
            </a:prstGeom>
            <a:solidFill>
              <a:schemeClr val="bg1"/>
            </a:solidFill>
            <a:ln w="12700">
              <a:solidFill>
                <a:srgbClr val="C64848"/>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196" name="组合 195"/>
            <p:cNvGrpSpPr/>
            <p:nvPr/>
          </p:nvGrpSpPr>
          <p:grpSpPr>
            <a:xfrm>
              <a:off x="5112" y="3140"/>
              <a:ext cx="55" cy="216"/>
              <a:chOff x="5711" y="3077"/>
              <a:chExt cx="56" cy="216"/>
            </a:xfrm>
          </p:grpSpPr>
          <p:sp>
            <p:nvSpPr>
              <p:cNvPr id="197" name="椭圆 196"/>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98" name="椭圆 19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99" name="椭圆 198"/>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00" name="组合 199"/>
            <p:cNvGrpSpPr/>
            <p:nvPr/>
          </p:nvGrpSpPr>
          <p:grpSpPr>
            <a:xfrm>
              <a:off x="5066" y="2680"/>
              <a:ext cx="146" cy="324"/>
              <a:chOff x="7783" y="1363"/>
              <a:chExt cx="146" cy="324"/>
            </a:xfrm>
          </p:grpSpPr>
          <p:sp>
            <p:nvSpPr>
              <p:cNvPr id="202" name="椭圆 201"/>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03" name="椭圆 202"/>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04" name="组合 203"/>
            <p:cNvGrpSpPr/>
            <p:nvPr/>
          </p:nvGrpSpPr>
          <p:grpSpPr>
            <a:xfrm>
              <a:off x="5066" y="3465"/>
              <a:ext cx="146" cy="324"/>
              <a:chOff x="7783" y="1363"/>
              <a:chExt cx="146" cy="324"/>
            </a:xfrm>
          </p:grpSpPr>
          <p:sp>
            <p:nvSpPr>
              <p:cNvPr id="209" name="椭圆 208"/>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10" name="椭圆 209"/>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11" name="组合 210"/>
          <p:cNvGrpSpPr>
            <a:grpSpLocks noChangeAspect="1"/>
          </p:cNvGrpSpPr>
          <p:nvPr/>
        </p:nvGrpSpPr>
        <p:grpSpPr>
          <a:xfrm>
            <a:off x="5865495" y="1715770"/>
            <a:ext cx="257175" cy="1381125"/>
            <a:chOff x="6818" y="3042"/>
            <a:chExt cx="368" cy="1978"/>
          </a:xfrm>
        </p:grpSpPr>
        <p:sp>
          <p:nvSpPr>
            <p:cNvPr id="213" name="圆角矩形 212"/>
            <p:cNvSpPr/>
            <p:nvPr/>
          </p:nvSpPr>
          <p:spPr>
            <a:xfrm>
              <a:off x="6818" y="3042"/>
              <a:ext cx="369" cy="1979"/>
            </a:xfrm>
            <a:prstGeom prst="roundRect">
              <a:avLst/>
            </a:prstGeom>
            <a:ln>
              <a:solidFill>
                <a:srgbClr val="BE3C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23" name="组合 222"/>
            <p:cNvGrpSpPr/>
            <p:nvPr/>
          </p:nvGrpSpPr>
          <p:grpSpPr>
            <a:xfrm>
              <a:off x="6861" y="3117"/>
              <a:ext cx="282" cy="502"/>
              <a:chOff x="6861" y="3117"/>
              <a:chExt cx="282" cy="502"/>
            </a:xfrm>
          </p:grpSpPr>
          <p:sp>
            <p:nvSpPr>
              <p:cNvPr id="224" name="圆角矩形 223"/>
              <p:cNvSpPr/>
              <p:nvPr/>
            </p:nvSpPr>
            <p:spPr>
              <a:xfrm>
                <a:off x="6861" y="3117"/>
                <a:ext cx="283" cy="113"/>
              </a:xfrm>
              <a:prstGeom prst="roundRect">
                <a:avLst/>
              </a:prstGeom>
              <a:solidFill>
                <a:srgbClr val="D26481"/>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27" name="圆角矩形 226"/>
              <p:cNvSpPr/>
              <p:nvPr/>
            </p:nvSpPr>
            <p:spPr>
              <a:xfrm>
                <a:off x="6861" y="3312"/>
                <a:ext cx="283" cy="113"/>
              </a:xfrm>
              <a:prstGeom prst="roundRect">
                <a:avLst/>
              </a:prstGeom>
              <a:solidFill>
                <a:srgbClr val="7AB74D"/>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28" name="圆角矩形 227"/>
              <p:cNvSpPr/>
              <p:nvPr/>
            </p:nvSpPr>
            <p:spPr>
              <a:xfrm>
                <a:off x="6861" y="3507"/>
                <a:ext cx="283" cy="113"/>
              </a:xfrm>
              <a:prstGeom prst="roundRect">
                <a:avLst/>
              </a:prstGeom>
              <a:solidFill>
                <a:srgbClr val="EF863F"/>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229" name="椭圆 228"/>
            <p:cNvSpPr/>
            <p:nvPr/>
          </p:nvSpPr>
          <p:spPr>
            <a:xfrm rot="10800000">
              <a:off x="6957" y="3981"/>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0" name="椭圆 229"/>
            <p:cNvSpPr/>
            <p:nvPr/>
          </p:nvSpPr>
          <p:spPr>
            <a:xfrm rot="10800000">
              <a:off x="6957" y="3849"/>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2" name="椭圆 231"/>
            <p:cNvSpPr/>
            <p:nvPr/>
          </p:nvSpPr>
          <p:spPr>
            <a:xfrm rot="10800000">
              <a:off x="6957" y="4113"/>
              <a:ext cx="92" cy="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34" name="组合 233"/>
            <p:cNvGrpSpPr/>
            <p:nvPr/>
          </p:nvGrpSpPr>
          <p:grpSpPr>
            <a:xfrm>
              <a:off x="6862" y="4440"/>
              <a:ext cx="282" cy="502"/>
              <a:chOff x="6861" y="3117"/>
              <a:chExt cx="282" cy="502"/>
            </a:xfrm>
          </p:grpSpPr>
          <p:sp>
            <p:nvSpPr>
              <p:cNvPr id="235" name="圆角矩形 234"/>
              <p:cNvSpPr/>
              <p:nvPr/>
            </p:nvSpPr>
            <p:spPr>
              <a:xfrm>
                <a:off x="6861" y="3117"/>
                <a:ext cx="283" cy="113"/>
              </a:xfrm>
              <a:prstGeom prst="roundRect">
                <a:avLst/>
              </a:prstGeom>
              <a:solidFill>
                <a:srgbClr val="EF863F"/>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6" name="圆角矩形 235"/>
              <p:cNvSpPr/>
              <p:nvPr/>
            </p:nvSpPr>
            <p:spPr>
              <a:xfrm>
                <a:off x="6861" y="3312"/>
                <a:ext cx="283" cy="113"/>
              </a:xfrm>
              <a:prstGeom prst="roundRect">
                <a:avLst/>
              </a:prstGeom>
              <a:solidFill>
                <a:srgbClr val="D2648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7" name="圆角矩形 236"/>
              <p:cNvSpPr/>
              <p:nvPr/>
            </p:nvSpPr>
            <p:spPr>
              <a:xfrm>
                <a:off x="6861" y="3507"/>
                <a:ext cx="283" cy="113"/>
              </a:xfrm>
              <a:prstGeom prst="roundRect">
                <a:avLst/>
              </a:prstGeom>
              <a:solidFill>
                <a:srgbClr val="7AB74D"/>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89" name="组合 288"/>
          <p:cNvGrpSpPr>
            <a:grpSpLocks noChangeAspect="1"/>
          </p:cNvGrpSpPr>
          <p:nvPr/>
        </p:nvGrpSpPr>
        <p:grpSpPr>
          <a:xfrm>
            <a:off x="8413115" y="1760855"/>
            <a:ext cx="192405" cy="1335405"/>
            <a:chOff x="11623" y="4380"/>
            <a:chExt cx="340" cy="2337"/>
          </a:xfrm>
        </p:grpSpPr>
        <p:sp>
          <p:nvSpPr>
            <p:cNvPr id="290" name="矩形 289"/>
            <p:cNvSpPr/>
            <p:nvPr/>
          </p:nvSpPr>
          <p:spPr>
            <a:xfrm>
              <a:off x="11623" y="4380"/>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1" name="矩形 290"/>
            <p:cNvSpPr/>
            <p:nvPr/>
          </p:nvSpPr>
          <p:spPr>
            <a:xfrm>
              <a:off x="11623" y="4705"/>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2" name="矩形 291"/>
            <p:cNvSpPr/>
            <p:nvPr/>
          </p:nvSpPr>
          <p:spPr>
            <a:xfrm>
              <a:off x="11623" y="5046"/>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3" name="矩形 292"/>
            <p:cNvSpPr/>
            <p:nvPr/>
          </p:nvSpPr>
          <p:spPr>
            <a:xfrm>
              <a:off x="11623" y="5371"/>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4" name="矩形 293"/>
            <p:cNvSpPr/>
            <p:nvPr/>
          </p:nvSpPr>
          <p:spPr>
            <a:xfrm>
              <a:off x="11623" y="5711"/>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5" name="矩形 294"/>
            <p:cNvSpPr/>
            <p:nvPr/>
          </p:nvSpPr>
          <p:spPr>
            <a:xfrm>
              <a:off x="11623" y="6036"/>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6" name="矩形 295"/>
            <p:cNvSpPr/>
            <p:nvPr/>
          </p:nvSpPr>
          <p:spPr>
            <a:xfrm>
              <a:off x="11623" y="6377"/>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303" name="文本框 302"/>
          <p:cNvSpPr txBox="1"/>
          <p:nvPr/>
        </p:nvSpPr>
        <p:spPr>
          <a:xfrm>
            <a:off x="375920" y="2169795"/>
            <a:ext cx="1178560" cy="378460"/>
          </a:xfrm>
          <a:prstGeom prst="rect">
            <a:avLst/>
          </a:prstGeom>
          <a:noFill/>
        </p:spPr>
        <p:txBody>
          <a:bodyPr wrap="square" rtlCol="0">
            <a:spAutoFit/>
          </a:bodyPr>
          <a:lstStyle/>
          <a:p>
            <a:r>
              <a:rPr lang="en-US" altLang="zh-CN" sz="1865" b="1">
                <a:solidFill>
                  <a:schemeClr val="bg1"/>
                </a:solidFill>
                <a:latin typeface="Times New Roman" panose="02020603050405020304" pitchFamily="18" charset="0"/>
                <a:ea typeface="Times New Roman" panose="02020603050405020304" pitchFamily="18" charset="0"/>
              </a:rPr>
              <a:t>LabNet :</a:t>
            </a:r>
            <a:endParaRPr lang="en-US" altLang="zh-CN" sz="1865" b="1">
              <a:solidFill>
                <a:schemeClr val="bg1"/>
              </a:solidFill>
              <a:latin typeface="Times New Roman" panose="02020603050405020304" pitchFamily="18" charset="0"/>
              <a:ea typeface="Times New Roman" panose="02020603050405020304" pitchFamily="18" charset="0"/>
            </a:endParaRPr>
          </a:p>
        </p:txBody>
      </p:sp>
      <p:cxnSp>
        <p:nvCxnSpPr>
          <p:cNvPr id="305" name="直接箭头连接符 304"/>
          <p:cNvCxnSpPr/>
          <p:nvPr/>
        </p:nvCxnSpPr>
        <p:spPr>
          <a:xfrm>
            <a:off x="3018790" y="2384425"/>
            <a:ext cx="1565275" cy="762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6" name="直接箭头连接符 305"/>
          <p:cNvCxnSpPr/>
          <p:nvPr/>
        </p:nvCxnSpPr>
        <p:spPr>
          <a:xfrm>
            <a:off x="4872355" y="2387600"/>
            <a:ext cx="96710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7" name="直接箭头连接符 306"/>
          <p:cNvCxnSpPr/>
          <p:nvPr/>
        </p:nvCxnSpPr>
        <p:spPr>
          <a:xfrm>
            <a:off x="8657590" y="2424430"/>
            <a:ext cx="1841500"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313" name="组合 312"/>
          <p:cNvGrpSpPr/>
          <p:nvPr/>
        </p:nvGrpSpPr>
        <p:grpSpPr>
          <a:xfrm>
            <a:off x="6029325" y="1475105"/>
            <a:ext cx="1556385" cy="614680"/>
            <a:chOff x="9407" y="3721"/>
            <a:chExt cx="2291" cy="906"/>
          </a:xfrm>
        </p:grpSpPr>
        <p:sp>
          <p:nvSpPr>
            <p:cNvPr id="314" name="弧形 313"/>
            <p:cNvSpPr>
              <a:spLocks noChangeAspect="1"/>
            </p:cNvSpPr>
            <p:nvPr/>
          </p:nvSpPr>
          <p:spPr>
            <a:xfrm rot="18060000">
              <a:off x="9407" y="3721"/>
              <a:ext cx="839" cy="839"/>
            </a:xfrm>
            <a:prstGeom prst="arc">
              <a:avLst>
                <a:gd name="adj1" fmla="val 15442114"/>
                <a:gd name="adj2" fmla="val 2644910"/>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15" name="文本框 314"/>
            <p:cNvSpPr txBox="1"/>
            <p:nvPr/>
          </p:nvSpPr>
          <p:spPr>
            <a:xfrm>
              <a:off x="9423" y="3977"/>
              <a:ext cx="2275" cy="497"/>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rPr>
                <a:t>Pairwise Loss</a:t>
              </a:r>
              <a:endParaRPr lang="en-US" altLang="zh-CN" sz="1600" b="1">
                <a:solidFill>
                  <a:schemeClr val="bg1"/>
                </a:solidFill>
                <a:latin typeface="Times New Roman" panose="02020603050405020304" pitchFamily="18" charset="0"/>
                <a:ea typeface="Times New Roman" panose="02020603050405020304" pitchFamily="18" charset="0"/>
              </a:endParaRPr>
            </a:p>
          </p:txBody>
        </p:sp>
        <p:sp>
          <p:nvSpPr>
            <p:cNvPr id="316" name="弧形 315"/>
            <p:cNvSpPr>
              <a:spLocks noChangeAspect="1"/>
            </p:cNvSpPr>
            <p:nvPr/>
          </p:nvSpPr>
          <p:spPr>
            <a:xfrm rot="21120000">
              <a:off x="9407" y="3788"/>
              <a:ext cx="839" cy="839"/>
            </a:xfrm>
            <a:prstGeom prst="arc">
              <a:avLst>
                <a:gd name="adj1" fmla="val 215902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320" name="组合 319"/>
          <p:cNvGrpSpPr/>
          <p:nvPr/>
        </p:nvGrpSpPr>
        <p:grpSpPr>
          <a:xfrm rot="16200000" flipV="1">
            <a:off x="1290320" y="1998345"/>
            <a:ext cx="1167765" cy="914400"/>
            <a:chOff x="3560" y="4775"/>
            <a:chExt cx="1719" cy="1347"/>
          </a:xfrm>
        </p:grpSpPr>
        <p:grpSp>
          <p:nvGrpSpPr>
            <p:cNvPr id="321" name="组合 320"/>
            <p:cNvGrpSpPr/>
            <p:nvPr/>
          </p:nvGrpSpPr>
          <p:grpSpPr>
            <a:xfrm rot="10800000" flipV="1">
              <a:off x="3560" y="4775"/>
              <a:ext cx="1719" cy="1347"/>
              <a:chOff x="1442" y="8589"/>
              <a:chExt cx="2051" cy="1575"/>
            </a:xfrm>
          </p:grpSpPr>
          <p:sp>
            <p:nvSpPr>
              <p:cNvPr id="322" name="文本框 321"/>
              <p:cNvSpPr txBox="1"/>
              <p:nvPr/>
            </p:nvSpPr>
            <p:spPr>
              <a:xfrm rot="10800000" flipH="1">
                <a:off x="1442" y="9012"/>
                <a:ext cx="2051" cy="1152"/>
              </a:xfrm>
              <a:prstGeom prst="rect">
                <a:avLst/>
              </a:prstGeom>
              <a:noFill/>
            </p:spPr>
            <p:txBody>
              <a:bodyPr vert="eaVert" wrap="square" rtlCol="0">
                <a:spAutoFit/>
              </a:bodyPr>
              <a:lstStyle/>
              <a:p>
                <a:pPr algn="r">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800" b="1" dirty="0" smtClean="0">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race</a:t>
                </a:r>
                <a:endParaRPr lang="en-US" altLang="zh-CN" sz="700" b="1" dirty="0" err="1" smtClean="0">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waterfall</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p:txBody>
          </p:sp>
          <p:sp>
            <p:nvSpPr>
              <p:cNvPr id="323" name="文本框 322"/>
              <p:cNvSpPr txBox="1"/>
              <p:nvPr/>
            </p:nvSpPr>
            <p:spPr>
              <a:xfrm>
                <a:off x="1442" y="8589"/>
                <a:ext cx="2001" cy="369"/>
              </a:xfrm>
              <a:prstGeom prst="rect">
                <a:avLst/>
              </a:prstGeom>
              <a:noFill/>
            </p:spPr>
            <p:txBody>
              <a:bodyPr wrap="square" rtlCol="0">
                <a:spAutoFit/>
              </a:bodyPr>
              <a:lstStyle/>
              <a:p>
                <a:pPr algn="dist">
                  <a:lnSpc>
                    <a:spcPct val="80000"/>
                  </a:lnSpc>
                </a:pPr>
                <a:r>
                  <a:rPr lang="en-US" altLang="zh-CN" sz="1000" b="1">
                    <a:solidFill>
                      <a:schemeClr val="bg1"/>
                    </a:solidFill>
                    <a:latin typeface="Times New Roman" panose="02020603050405020304" pitchFamily="18" charset="0"/>
                    <a:ea typeface="Times New Roman" panose="02020603050405020304" pitchFamily="18" charset="0"/>
                  </a:rPr>
                  <a:t>10001100 </a:t>
                </a:r>
                <a:endParaRPr lang="en-US" altLang="zh-CN" sz="1000" b="1">
                  <a:solidFill>
                    <a:schemeClr val="bg1"/>
                  </a:solidFill>
                  <a:latin typeface="Times New Roman" panose="02020603050405020304" pitchFamily="18" charset="0"/>
                  <a:ea typeface="Times New Roman" panose="02020603050405020304" pitchFamily="18" charset="0"/>
                </a:endParaRPr>
              </a:p>
            </p:txBody>
          </p:sp>
        </p:grpSp>
        <p:cxnSp>
          <p:nvCxnSpPr>
            <p:cNvPr id="324" name="直接连接符 323"/>
            <p:cNvCxnSpPr/>
            <p:nvPr/>
          </p:nvCxnSpPr>
          <p:spPr>
            <a:xfrm>
              <a:off x="3745" y="5085"/>
              <a:ext cx="1474"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grpSp>
        <p:nvGrpSpPr>
          <p:cNvPr id="325" name="组合 324"/>
          <p:cNvGrpSpPr>
            <a:grpSpLocks noChangeAspect="1"/>
          </p:cNvGrpSpPr>
          <p:nvPr/>
        </p:nvGrpSpPr>
        <p:grpSpPr>
          <a:xfrm>
            <a:off x="10530840" y="1872615"/>
            <a:ext cx="229235" cy="1243330"/>
            <a:chOff x="8438" y="1355"/>
            <a:chExt cx="222" cy="1198"/>
          </a:xfrm>
          <a:noFill/>
        </p:grpSpPr>
        <p:sp>
          <p:nvSpPr>
            <p:cNvPr id="326"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327" name="椭圆 326"/>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28" name="椭圆 327"/>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29" name="椭圆 328"/>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0" name="椭圆 329"/>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1" name="椭圆 330"/>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2" name="椭圆 331"/>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cxnSp>
        <p:nvCxnSpPr>
          <p:cNvPr id="333" name="直接箭头连接符 332"/>
          <p:cNvCxnSpPr/>
          <p:nvPr/>
        </p:nvCxnSpPr>
        <p:spPr>
          <a:xfrm>
            <a:off x="6169025" y="2419350"/>
            <a:ext cx="221043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335" name="组合 334"/>
          <p:cNvGrpSpPr/>
          <p:nvPr/>
        </p:nvGrpSpPr>
        <p:grpSpPr>
          <a:xfrm>
            <a:off x="8536940" y="1524635"/>
            <a:ext cx="1658620" cy="614680"/>
            <a:chOff x="9407" y="3721"/>
            <a:chExt cx="2441" cy="906"/>
          </a:xfrm>
        </p:grpSpPr>
        <p:sp>
          <p:nvSpPr>
            <p:cNvPr id="336" name="弧形 335"/>
            <p:cNvSpPr>
              <a:spLocks noChangeAspect="1"/>
            </p:cNvSpPr>
            <p:nvPr/>
          </p:nvSpPr>
          <p:spPr>
            <a:xfrm rot="18060000">
              <a:off x="9407" y="3721"/>
              <a:ext cx="839" cy="839"/>
            </a:xfrm>
            <a:prstGeom prst="arc">
              <a:avLst>
                <a:gd name="adj1" fmla="val 15442114"/>
                <a:gd name="adj2" fmla="val 2644910"/>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7" name="文本框 336"/>
            <p:cNvSpPr txBox="1"/>
            <p:nvPr/>
          </p:nvSpPr>
          <p:spPr>
            <a:xfrm>
              <a:off x="9573" y="3983"/>
              <a:ext cx="2275" cy="497"/>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rPr>
                <a:t>Pairwise Loss</a:t>
              </a:r>
              <a:endParaRPr lang="en-US" altLang="zh-CN" sz="1600" b="1">
                <a:solidFill>
                  <a:schemeClr val="bg1"/>
                </a:solidFill>
                <a:latin typeface="Times New Roman" panose="02020603050405020304" pitchFamily="18" charset="0"/>
                <a:ea typeface="Times New Roman" panose="02020603050405020304" pitchFamily="18" charset="0"/>
              </a:endParaRPr>
            </a:p>
          </p:txBody>
        </p:sp>
        <p:sp>
          <p:nvSpPr>
            <p:cNvPr id="338" name="弧形 337"/>
            <p:cNvSpPr>
              <a:spLocks noChangeAspect="1"/>
            </p:cNvSpPr>
            <p:nvPr/>
          </p:nvSpPr>
          <p:spPr>
            <a:xfrm rot="21120000">
              <a:off x="9407" y="3788"/>
              <a:ext cx="839" cy="839"/>
            </a:xfrm>
            <a:prstGeom prst="arc">
              <a:avLst>
                <a:gd name="adj1" fmla="val 215902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344" name="组合 343"/>
          <p:cNvGrpSpPr/>
          <p:nvPr/>
        </p:nvGrpSpPr>
        <p:grpSpPr>
          <a:xfrm rot="16200000" flipV="1">
            <a:off x="10691495" y="2032000"/>
            <a:ext cx="1177925" cy="867410"/>
            <a:chOff x="3579" y="3796"/>
            <a:chExt cx="1734" cy="1277"/>
          </a:xfrm>
        </p:grpSpPr>
        <p:grpSp>
          <p:nvGrpSpPr>
            <p:cNvPr id="345" name="组合 344"/>
            <p:cNvGrpSpPr/>
            <p:nvPr/>
          </p:nvGrpSpPr>
          <p:grpSpPr>
            <a:xfrm rot="10800000" flipV="1">
              <a:off x="3579" y="3796"/>
              <a:ext cx="1734" cy="1277"/>
              <a:chOff x="1401" y="7444"/>
              <a:chExt cx="2069" cy="1493"/>
            </a:xfrm>
          </p:grpSpPr>
          <p:sp>
            <p:nvSpPr>
              <p:cNvPr id="346" name="文本框 345"/>
              <p:cNvSpPr txBox="1"/>
              <p:nvPr/>
            </p:nvSpPr>
            <p:spPr>
              <a:xfrm rot="10800000" flipH="1">
                <a:off x="1419" y="7444"/>
                <a:ext cx="2051" cy="1152"/>
              </a:xfrm>
              <a:prstGeom prst="rect">
                <a:avLst/>
              </a:prstGeom>
              <a:noFill/>
            </p:spPr>
            <p:txBody>
              <a:bodyPr vert="eaVert" wrap="square" rtlCol="0">
                <a:spAutoFit/>
              </a:bodyPr>
              <a:lstStyle/>
              <a:p>
                <a:pPr algn="l">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800" b="1" dirty="0" smtClean="0">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race</a:t>
                </a:r>
                <a:endParaRPr lang="en-US" altLang="zh-CN" sz="700" b="1" dirty="0" err="1" smtClean="0">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waterfall</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p:txBody>
          </p:sp>
          <p:sp>
            <p:nvSpPr>
              <p:cNvPr id="347" name="文本框 346"/>
              <p:cNvSpPr txBox="1"/>
              <p:nvPr/>
            </p:nvSpPr>
            <p:spPr>
              <a:xfrm>
                <a:off x="1401" y="8569"/>
                <a:ext cx="2039" cy="368"/>
              </a:xfrm>
              <a:prstGeom prst="rect">
                <a:avLst/>
              </a:prstGeom>
              <a:noFill/>
            </p:spPr>
            <p:txBody>
              <a:bodyPr wrap="square" rtlCol="0">
                <a:spAutoFit/>
              </a:bodyPr>
              <a:lstStyle/>
              <a:p>
                <a:pPr algn="dist">
                  <a:lnSpc>
                    <a:spcPct val="80000"/>
                  </a:lnSpc>
                </a:pPr>
                <a:r>
                  <a:rPr lang="en-US" altLang="zh-CN" sz="1000" b="1">
                    <a:solidFill>
                      <a:schemeClr val="bg1"/>
                    </a:solidFill>
                    <a:latin typeface="Times New Roman" panose="02020603050405020304" pitchFamily="18" charset="0"/>
                    <a:ea typeface="Times New Roman" panose="02020603050405020304" pitchFamily="18" charset="0"/>
                  </a:rPr>
                  <a:t>10001100 </a:t>
                </a:r>
                <a:endParaRPr lang="en-US" altLang="zh-CN" sz="1000" b="1">
                  <a:solidFill>
                    <a:schemeClr val="bg1"/>
                  </a:solidFill>
                  <a:latin typeface="Times New Roman" panose="02020603050405020304" pitchFamily="18" charset="0"/>
                  <a:ea typeface="Times New Roman" panose="02020603050405020304" pitchFamily="18" charset="0"/>
                </a:endParaRPr>
              </a:p>
            </p:txBody>
          </p:sp>
        </p:grpSp>
        <p:cxnSp>
          <p:nvCxnSpPr>
            <p:cNvPr id="348" name="直接连接符 347"/>
            <p:cNvCxnSpPr/>
            <p:nvPr/>
          </p:nvCxnSpPr>
          <p:spPr>
            <a:xfrm>
              <a:off x="3766" y="4775"/>
              <a:ext cx="1474"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55600" y="1378585"/>
            <a:ext cx="10469880" cy="3487420"/>
            <a:chOff x="560" y="2171"/>
            <a:chExt cx="16488" cy="5492"/>
          </a:xfrm>
        </p:grpSpPr>
        <p:grpSp>
          <p:nvGrpSpPr>
            <p:cNvPr id="59" name="组合 58"/>
            <p:cNvGrpSpPr>
              <a:grpSpLocks noChangeAspect="1"/>
            </p:cNvGrpSpPr>
            <p:nvPr/>
          </p:nvGrpSpPr>
          <p:grpSpPr>
            <a:xfrm>
              <a:off x="6349" y="5053"/>
              <a:ext cx="417" cy="2248"/>
              <a:chOff x="5028" y="2637"/>
              <a:chExt cx="222" cy="1198"/>
            </a:xfrm>
          </p:grpSpPr>
          <p:sp>
            <p:nvSpPr>
              <p:cNvPr id="62" name=" 11"/>
              <p:cNvSpPr/>
              <p:nvPr/>
            </p:nvSpPr>
            <p:spPr>
              <a:xfrm rot="16200000">
                <a:off x="4540" y="3125"/>
                <a:ext cx="1198" cy="222"/>
              </a:xfrm>
              <a:prstGeom prst="roundRect">
                <a:avLst>
                  <a:gd name="adj" fmla="val 50000"/>
                </a:avLst>
              </a:prstGeom>
              <a:solidFill>
                <a:schemeClr val="bg1"/>
              </a:solidFill>
              <a:ln w="12700">
                <a:solidFill>
                  <a:srgbClr val="17375E"/>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63" name="组合 62"/>
              <p:cNvGrpSpPr/>
              <p:nvPr/>
            </p:nvGrpSpPr>
            <p:grpSpPr>
              <a:xfrm>
                <a:off x="5112" y="3140"/>
                <a:ext cx="55" cy="216"/>
                <a:chOff x="5711" y="3077"/>
                <a:chExt cx="56" cy="216"/>
              </a:xfrm>
            </p:grpSpPr>
            <p:sp>
              <p:nvSpPr>
                <p:cNvPr id="64" name="椭圆 63"/>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68" name="椭圆 6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70" name="椭圆 69"/>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37" name="组合 136"/>
              <p:cNvGrpSpPr/>
              <p:nvPr/>
            </p:nvGrpSpPr>
            <p:grpSpPr>
              <a:xfrm>
                <a:off x="5066" y="2680"/>
                <a:ext cx="146" cy="324"/>
                <a:chOff x="7783" y="1363"/>
                <a:chExt cx="146" cy="324"/>
              </a:xfrm>
            </p:grpSpPr>
            <p:sp>
              <p:nvSpPr>
                <p:cNvPr id="138" name="椭圆 137"/>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39" name="椭圆 138"/>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40" name="组合 139"/>
              <p:cNvGrpSpPr/>
              <p:nvPr/>
            </p:nvGrpSpPr>
            <p:grpSpPr>
              <a:xfrm>
                <a:off x="5066" y="3465"/>
                <a:ext cx="146" cy="324"/>
                <a:chOff x="7783" y="1363"/>
                <a:chExt cx="146" cy="324"/>
              </a:xfrm>
            </p:grpSpPr>
            <p:sp>
              <p:nvSpPr>
                <p:cNvPr id="141" name="椭圆 140"/>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2" name="椭圆 141"/>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143" name="组合 142"/>
            <p:cNvGrpSpPr>
              <a:grpSpLocks noChangeAspect="1"/>
            </p:cNvGrpSpPr>
            <p:nvPr/>
          </p:nvGrpSpPr>
          <p:grpSpPr>
            <a:xfrm>
              <a:off x="7231" y="5056"/>
              <a:ext cx="417" cy="2248"/>
              <a:chOff x="5028" y="2637"/>
              <a:chExt cx="222" cy="1198"/>
            </a:xfrm>
          </p:grpSpPr>
          <p:sp>
            <p:nvSpPr>
              <p:cNvPr id="144" name=" 11"/>
              <p:cNvSpPr/>
              <p:nvPr/>
            </p:nvSpPr>
            <p:spPr>
              <a:xfrm rot="16200000">
                <a:off x="4540" y="3125"/>
                <a:ext cx="1198" cy="222"/>
              </a:xfrm>
              <a:prstGeom prst="roundRect">
                <a:avLst>
                  <a:gd name="adj" fmla="val 50000"/>
                </a:avLst>
              </a:prstGeom>
              <a:solidFill>
                <a:schemeClr val="bg1"/>
              </a:solidFill>
              <a:ln w="12700">
                <a:solidFill>
                  <a:srgbClr val="17375E"/>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146" name="组合 145"/>
              <p:cNvGrpSpPr/>
              <p:nvPr/>
            </p:nvGrpSpPr>
            <p:grpSpPr>
              <a:xfrm>
                <a:off x="5112" y="3140"/>
                <a:ext cx="55" cy="216"/>
                <a:chOff x="5711" y="3077"/>
                <a:chExt cx="56" cy="216"/>
              </a:xfrm>
            </p:grpSpPr>
            <p:sp>
              <p:nvSpPr>
                <p:cNvPr id="147" name="椭圆 146"/>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8" name="椭圆 14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9" name="椭圆 148"/>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50" name="组合 149"/>
              <p:cNvGrpSpPr/>
              <p:nvPr/>
            </p:nvGrpSpPr>
            <p:grpSpPr>
              <a:xfrm>
                <a:off x="5066" y="2680"/>
                <a:ext cx="146" cy="324"/>
                <a:chOff x="7783" y="1363"/>
                <a:chExt cx="146" cy="324"/>
              </a:xfrm>
            </p:grpSpPr>
            <p:sp>
              <p:nvSpPr>
                <p:cNvPr id="151" name="椭圆 150"/>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52" name="椭圆 151"/>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53" name="组合 152"/>
              <p:cNvGrpSpPr/>
              <p:nvPr/>
            </p:nvGrpSpPr>
            <p:grpSpPr>
              <a:xfrm>
                <a:off x="5066" y="3465"/>
                <a:ext cx="146" cy="324"/>
                <a:chOff x="7783" y="1363"/>
                <a:chExt cx="146" cy="324"/>
              </a:xfrm>
            </p:grpSpPr>
            <p:sp>
              <p:nvSpPr>
                <p:cNvPr id="154" name="椭圆 153"/>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55" name="椭圆 154"/>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156" name="组合 155"/>
            <p:cNvGrpSpPr>
              <a:grpSpLocks noChangeAspect="1"/>
            </p:cNvGrpSpPr>
            <p:nvPr/>
          </p:nvGrpSpPr>
          <p:grpSpPr>
            <a:xfrm>
              <a:off x="13249" y="5121"/>
              <a:ext cx="303" cy="2103"/>
              <a:chOff x="11623" y="4380"/>
              <a:chExt cx="340" cy="2337"/>
            </a:xfrm>
          </p:grpSpPr>
          <p:sp>
            <p:nvSpPr>
              <p:cNvPr id="157" name="矩形 156"/>
              <p:cNvSpPr/>
              <p:nvPr/>
            </p:nvSpPr>
            <p:spPr>
              <a:xfrm>
                <a:off x="11623" y="4380"/>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60" name="矩形 159"/>
              <p:cNvSpPr/>
              <p:nvPr/>
            </p:nvSpPr>
            <p:spPr>
              <a:xfrm>
                <a:off x="11623" y="4705"/>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64" name="矩形 163"/>
              <p:cNvSpPr/>
              <p:nvPr/>
            </p:nvSpPr>
            <p:spPr>
              <a:xfrm>
                <a:off x="11623" y="5046"/>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2" name="矩形 171"/>
              <p:cNvSpPr/>
              <p:nvPr/>
            </p:nvSpPr>
            <p:spPr>
              <a:xfrm>
                <a:off x="11623" y="5371"/>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4" name="矩形 173"/>
              <p:cNvSpPr/>
              <p:nvPr/>
            </p:nvSpPr>
            <p:spPr>
              <a:xfrm>
                <a:off x="11623" y="5711"/>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6" name="矩形 175"/>
              <p:cNvSpPr/>
              <p:nvPr/>
            </p:nvSpPr>
            <p:spPr>
              <a:xfrm>
                <a:off x="11623" y="6036"/>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8" name="矩形 177"/>
              <p:cNvSpPr/>
              <p:nvPr/>
            </p:nvSpPr>
            <p:spPr>
              <a:xfrm>
                <a:off x="11623" y="6377"/>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38" name="组合 237"/>
            <p:cNvGrpSpPr>
              <a:grpSpLocks noChangeAspect="1"/>
            </p:cNvGrpSpPr>
            <p:nvPr/>
          </p:nvGrpSpPr>
          <p:grpSpPr>
            <a:xfrm>
              <a:off x="9237" y="5053"/>
              <a:ext cx="405" cy="2175"/>
              <a:chOff x="6818" y="3042"/>
              <a:chExt cx="368" cy="1978"/>
            </a:xfrm>
          </p:grpSpPr>
          <p:sp>
            <p:nvSpPr>
              <p:cNvPr id="239" name="圆角矩形 238"/>
              <p:cNvSpPr/>
              <p:nvPr/>
            </p:nvSpPr>
            <p:spPr>
              <a:xfrm>
                <a:off x="6818" y="3042"/>
                <a:ext cx="369" cy="1979"/>
              </a:xfrm>
              <a:prstGeom prst="roundRect">
                <a:avLst/>
              </a:prstGeom>
              <a:ln>
                <a:solidFill>
                  <a:srgbClr val="17375E"/>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40" name="组合 239"/>
              <p:cNvGrpSpPr/>
              <p:nvPr/>
            </p:nvGrpSpPr>
            <p:grpSpPr>
              <a:xfrm>
                <a:off x="6861" y="3117"/>
                <a:ext cx="282" cy="502"/>
                <a:chOff x="6861" y="3117"/>
                <a:chExt cx="282" cy="502"/>
              </a:xfrm>
            </p:grpSpPr>
            <p:sp>
              <p:nvSpPr>
                <p:cNvPr id="241" name="圆角矩形 240"/>
                <p:cNvSpPr/>
                <p:nvPr/>
              </p:nvSpPr>
              <p:spPr>
                <a:xfrm>
                  <a:off x="6861" y="3117"/>
                  <a:ext cx="283" cy="113"/>
                </a:xfrm>
                <a:prstGeom prst="roundRect">
                  <a:avLst/>
                </a:prstGeom>
                <a:solidFill>
                  <a:srgbClr val="D26481"/>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2" name="圆角矩形 241"/>
                <p:cNvSpPr/>
                <p:nvPr/>
              </p:nvSpPr>
              <p:spPr>
                <a:xfrm>
                  <a:off x="6861" y="3312"/>
                  <a:ext cx="283" cy="113"/>
                </a:xfrm>
                <a:prstGeom prst="roundRect">
                  <a:avLst/>
                </a:prstGeom>
                <a:solidFill>
                  <a:srgbClr val="7AB74D"/>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3" name="圆角矩形 242"/>
                <p:cNvSpPr/>
                <p:nvPr/>
              </p:nvSpPr>
              <p:spPr>
                <a:xfrm>
                  <a:off x="6861" y="3507"/>
                  <a:ext cx="283" cy="113"/>
                </a:xfrm>
                <a:prstGeom prst="roundRect">
                  <a:avLst/>
                </a:prstGeom>
                <a:solidFill>
                  <a:srgbClr val="EF863F"/>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244" name="椭圆 243"/>
              <p:cNvSpPr/>
              <p:nvPr/>
            </p:nvSpPr>
            <p:spPr>
              <a:xfrm rot="10800000">
                <a:off x="6957" y="3981"/>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5" name="椭圆 244"/>
              <p:cNvSpPr/>
              <p:nvPr/>
            </p:nvSpPr>
            <p:spPr>
              <a:xfrm rot="10800000">
                <a:off x="6957" y="3849"/>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6" name="椭圆 245"/>
              <p:cNvSpPr/>
              <p:nvPr/>
            </p:nvSpPr>
            <p:spPr>
              <a:xfrm rot="10800000">
                <a:off x="6957" y="4113"/>
                <a:ext cx="92" cy="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47" name="组合 246"/>
              <p:cNvGrpSpPr/>
              <p:nvPr/>
            </p:nvGrpSpPr>
            <p:grpSpPr>
              <a:xfrm>
                <a:off x="6862" y="4440"/>
                <a:ext cx="282" cy="502"/>
                <a:chOff x="6861" y="3117"/>
                <a:chExt cx="282" cy="502"/>
              </a:xfrm>
            </p:grpSpPr>
            <p:sp>
              <p:nvSpPr>
                <p:cNvPr id="248" name="圆角矩形 247"/>
                <p:cNvSpPr/>
                <p:nvPr/>
              </p:nvSpPr>
              <p:spPr>
                <a:xfrm>
                  <a:off x="6861" y="3117"/>
                  <a:ext cx="283" cy="113"/>
                </a:xfrm>
                <a:prstGeom prst="roundRect">
                  <a:avLst/>
                </a:prstGeom>
                <a:solidFill>
                  <a:srgbClr val="EF863F"/>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9" name="圆角矩形 248"/>
                <p:cNvSpPr/>
                <p:nvPr/>
              </p:nvSpPr>
              <p:spPr>
                <a:xfrm>
                  <a:off x="6861" y="3312"/>
                  <a:ext cx="283" cy="113"/>
                </a:xfrm>
                <a:prstGeom prst="roundRect">
                  <a:avLst/>
                </a:prstGeom>
                <a:solidFill>
                  <a:srgbClr val="D2648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50" name="圆角矩形 249"/>
                <p:cNvSpPr/>
                <p:nvPr/>
              </p:nvSpPr>
              <p:spPr>
                <a:xfrm>
                  <a:off x="6861" y="3507"/>
                  <a:ext cx="283" cy="113"/>
                </a:xfrm>
                <a:prstGeom prst="roundRect">
                  <a:avLst/>
                </a:prstGeom>
                <a:solidFill>
                  <a:srgbClr val="7AB74D"/>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51" name="组合 250"/>
            <p:cNvGrpSpPr/>
            <p:nvPr/>
          </p:nvGrpSpPr>
          <p:grpSpPr>
            <a:xfrm>
              <a:off x="2444" y="5592"/>
              <a:ext cx="1260" cy="1274"/>
              <a:chOff x="-114" y="467"/>
              <a:chExt cx="3959" cy="3999"/>
            </a:xfrm>
          </p:grpSpPr>
          <p:sp>
            <p:nvSpPr>
              <p:cNvPr id="252" name="矩形 251"/>
              <p:cNvSpPr/>
              <p:nvPr/>
            </p:nvSpPr>
            <p:spPr>
              <a:xfrm>
                <a:off x="585" y="467"/>
                <a:ext cx="3260" cy="3260"/>
              </a:xfrm>
              <a:prstGeom prst="rect">
                <a:avLst/>
              </a:prstGeom>
              <a:blipFill rotWithShape="1">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55" name="矩形 254"/>
              <p:cNvSpPr/>
              <p:nvPr/>
            </p:nvSpPr>
            <p:spPr>
              <a:xfrm>
                <a:off x="-114" y="1206"/>
                <a:ext cx="3260" cy="3260"/>
              </a:xfrm>
              <a:prstGeom prst="rect">
                <a:avLst/>
              </a:prstGeom>
              <a:blipFill rotWithShape="1">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56" name="组合 255"/>
            <p:cNvGrpSpPr>
              <a:grpSpLocks noChangeAspect="1"/>
            </p:cNvGrpSpPr>
            <p:nvPr/>
          </p:nvGrpSpPr>
          <p:grpSpPr>
            <a:xfrm>
              <a:off x="5378" y="5107"/>
              <a:ext cx="521" cy="2175"/>
              <a:chOff x="5332" y="6712"/>
              <a:chExt cx="449" cy="1876"/>
            </a:xfrm>
          </p:grpSpPr>
          <p:grpSp>
            <p:nvGrpSpPr>
              <p:cNvPr id="257" name="组合 256"/>
              <p:cNvGrpSpPr/>
              <p:nvPr/>
            </p:nvGrpSpPr>
            <p:grpSpPr>
              <a:xfrm>
                <a:off x="5332" y="6712"/>
                <a:ext cx="375" cy="1797"/>
                <a:chOff x="2806" y="2630"/>
                <a:chExt cx="226" cy="1076"/>
              </a:xfrm>
            </p:grpSpPr>
            <p:sp>
              <p:nvSpPr>
                <p:cNvPr id="258" name="矩形 257"/>
                <p:cNvSpPr/>
                <p:nvPr/>
              </p:nvSpPr>
              <p:spPr>
                <a:xfrm>
                  <a:off x="2806" y="2630"/>
                  <a:ext cx="227" cy="1077"/>
                </a:xfrm>
                <a:prstGeom prst="rect">
                  <a:avLst/>
                </a:prstGeom>
                <a:solidFill>
                  <a:schemeClr val="accent1">
                    <a:lumMod val="60000"/>
                    <a:lumOff val="40000"/>
                  </a:schemeClr>
                </a:solidFill>
                <a:ln w="127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59" name="组合 258"/>
                <p:cNvGrpSpPr/>
                <p:nvPr/>
              </p:nvGrpSpPr>
              <p:grpSpPr>
                <a:xfrm>
                  <a:off x="2892" y="3064"/>
                  <a:ext cx="55" cy="216"/>
                  <a:chOff x="5711" y="3077"/>
                  <a:chExt cx="56" cy="216"/>
                </a:xfrm>
              </p:grpSpPr>
              <p:sp>
                <p:nvSpPr>
                  <p:cNvPr id="260" name="椭圆 259"/>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1" name="椭圆 260"/>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2" name="椭圆 261"/>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63" name="组合 262"/>
                <p:cNvGrpSpPr/>
                <p:nvPr/>
              </p:nvGrpSpPr>
              <p:grpSpPr>
                <a:xfrm>
                  <a:off x="2851" y="2687"/>
                  <a:ext cx="136" cy="319"/>
                  <a:chOff x="2857" y="2687"/>
                  <a:chExt cx="136" cy="319"/>
                </a:xfrm>
              </p:grpSpPr>
              <p:sp>
                <p:nvSpPr>
                  <p:cNvPr id="264" name="椭圆 263"/>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5" name="椭圆 264"/>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66" name="组合 265"/>
                <p:cNvGrpSpPr/>
                <p:nvPr/>
              </p:nvGrpSpPr>
              <p:grpSpPr>
                <a:xfrm>
                  <a:off x="2851" y="3329"/>
                  <a:ext cx="136" cy="319"/>
                  <a:chOff x="2857" y="2687"/>
                  <a:chExt cx="136" cy="319"/>
                </a:xfrm>
              </p:grpSpPr>
              <p:sp>
                <p:nvSpPr>
                  <p:cNvPr id="267" name="椭圆 266"/>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8" name="椭圆 267"/>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69" name="组合 268"/>
              <p:cNvGrpSpPr/>
              <p:nvPr/>
            </p:nvGrpSpPr>
            <p:grpSpPr>
              <a:xfrm>
                <a:off x="5407" y="6792"/>
                <a:ext cx="375" cy="1797"/>
                <a:chOff x="2806" y="2630"/>
                <a:chExt cx="226" cy="1076"/>
              </a:xfrm>
            </p:grpSpPr>
            <p:sp>
              <p:nvSpPr>
                <p:cNvPr id="270" name="矩形 269"/>
                <p:cNvSpPr/>
                <p:nvPr/>
              </p:nvSpPr>
              <p:spPr>
                <a:xfrm>
                  <a:off x="2806" y="2630"/>
                  <a:ext cx="227" cy="1077"/>
                </a:xfrm>
                <a:prstGeom prst="rect">
                  <a:avLst/>
                </a:prstGeom>
                <a:solidFill>
                  <a:schemeClr val="accent1">
                    <a:lumMod val="60000"/>
                    <a:lumOff val="40000"/>
                  </a:schemeClr>
                </a:solidFill>
                <a:ln w="127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71" name="组合 270"/>
                <p:cNvGrpSpPr/>
                <p:nvPr/>
              </p:nvGrpSpPr>
              <p:grpSpPr>
                <a:xfrm>
                  <a:off x="2892" y="3064"/>
                  <a:ext cx="55" cy="216"/>
                  <a:chOff x="5711" y="3077"/>
                  <a:chExt cx="56" cy="216"/>
                </a:xfrm>
              </p:grpSpPr>
              <p:sp>
                <p:nvSpPr>
                  <p:cNvPr id="272" name="椭圆 271"/>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3" name="椭圆 272"/>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4" name="椭圆 273"/>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75" name="组合 274"/>
                <p:cNvGrpSpPr/>
                <p:nvPr/>
              </p:nvGrpSpPr>
              <p:grpSpPr>
                <a:xfrm>
                  <a:off x="2851" y="2687"/>
                  <a:ext cx="136" cy="319"/>
                  <a:chOff x="2857" y="2687"/>
                  <a:chExt cx="136" cy="319"/>
                </a:xfrm>
              </p:grpSpPr>
              <p:sp>
                <p:nvSpPr>
                  <p:cNvPr id="276" name="椭圆 275"/>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7" name="椭圆 276"/>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78" name="组合 277"/>
                <p:cNvGrpSpPr/>
                <p:nvPr/>
              </p:nvGrpSpPr>
              <p:grpSpPr>
                <a:xfrm>
                  <a:off x="2851" y="3329"/>
                  <a:ext cx="136" cy="319"/>
                  <a:chOff x="2857" y="2687"/>
                  <a:chExt cx="136" cy="319"/>
                </a:xfrm>
              </p:grpSpPr>
              <p:sp>
                <p:nvSpPr>
                  <p:cNvPr id="279" name="椭圆 278"/>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0" name="椭圆 279"/>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grpSp>
          <p:nvGrpSpPr>
            <p:cNvPr id="281" name="组合 280"/>
            <p:cNvGrpSpPr>
              <a:grpSpLocks noChangeAspect="1"/>
            </p:cNvGrpSpPr>
            <p:nvPr/>
          </p:nvGrpSpPr>
          <p:grpSpPr>
            <a:xfrm>
              <a:off x="4331" y="5229"/>
              <a:ext cx="348" cy="1885"/>
              <a:chOff x="8437" y="1355"/>
              <a:chExt cx="222" cy="1198"/>
            </a:xfrm>
            <a:solidFill>
              <a:schemeClr val="bg1"/>
            </a:solidFill>
          </p:grpSpPr>
          <p:sp>
            <p:nvSpPr>
              <p:cNvPr id="282" name=" 11"/>
              <p:cNvSpPr/>
              <p:nvPr/>
            </p:nvSpPr>
            <p:spPr>
              <a:xfrm rot="16200000">
                <a:off x="7949" y="1843"/>
                <a:ext cx="1198" cy="222"/>
              </a:xfrm>
              <a:prstGeom prst="roundRect">
                <a:avLst>
                  <a:gd name="adj" fmla="val 50000"/>
                </a:avLst>
              </a:prstGeom>
              <a:solidFill>
                <a:schemeClr val="accent1">
                  <a:lumMod val="20000"/>
                  <a:lumOff val="80000"/>
                </a:schemeClr>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283" name="椭圆 282"/>
              <p:cNvSpPr>
                <a:spLocks noChangeAspect="1"/>
              </p:cNvSpPr>
              <p:nvPr/>
            </p:nvSpPr>
            <p:spPr>
              <a:xfrm rot="10800000">
                <a:off x="8475" y="1394"/>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4" name="椭圆 283"/>
              <p:cNvSpPr>
                <a:spLocks noChangeAspect="1"/>
              </p:cNvSpPr>
              <p:nvPr/>
            </p:nvSpPr>
            <p:spPr>
              <a:xfrm rot="10800000">
                <a:off x="8475" y="1588"/>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5" name="椭圆 284"/>
              <p:cNvSpPr>
                <a:spLocks noChangeAspect="1"/>
              </p:cNvSpPr>
              <p:nvPr/>
            </p:nvSpPr>
            <p:spPr>
              <a:xfrm rot="10800000">
                <a:off x="8475" y="2170"/>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6" name="椭圆 285"/>
              <p:cNvSpPr>
                <a:spLocks noChangeAspect="1"/>
              </p:cNvSpPr>
              <p:nvPr/>
            </p:nvSpPr>
            <p:spPr>
              <a:xfrm rot="10800000">
                <a:off x="8475" y="2364"/>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7" name="椭圆 286"/>
              <p:cNvSpPr>
                <a:spLocks noChangeAspect="1"/>
              </p:cNvSpPr>
              <p:nvPr/>
            </p:nvSpPr>
            <p:spPr>
              <a:xfrm rot="10800000">
                <a:off x="8475" y="1782"/>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8" name="椭圆 287"/>
              <p:cNvSpPr>
                <a:spLocks noChangeAspect="1"/>
              </p:cNvSpPr>
              <p:nvPr/>
            </p:nvSpPr>
            <p:spPr>
              <a:xfrm rot="10800000">
                <a:off x="8475" y="1976"/>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aphicFrame>
          <p:nvGraphicFramePr>
            <p:cNvPr id="297" name="对象 296">
              <a:hlinkClick r:id="" action="ppaction://ole?verb=0"/>
            </p:cNvPr>
            <p:cNvGraphicFramePr/>
            <p:nvPr/>
          </p:nvGraphicFramePr>
          <p:xfrm>
            <a:off x="16440" y="4849"/>
            <a:ext cx="609" cy="243"/>
          </p:xfrm>
          <a:graphic>
            <a:graphicData uri="http://schemas.openxmlformats.org/presentationml/2006/ole">
              <mc:AlternateContent xmlns:mc="http://schemas.openxmlformats.org/markup-compatibility/2006">
                <mc:Choice xmlns:v="urn:schemas-microsoft-com:vml" Requires="v">
                  <p:oleObj spid="_x0000_s3075" name="" r:id="rId4" imgW="10668000" imgH="4267200" progId="Equation.3">
                    <p:embed/>
                  </p:oleObj>
                </mc:Choice>
                <mc:Fallback>
                  <p:oleObj name="" r:id="rId4" imgW="10668000" imgH="4267200" progId="Equation.3">
                    <p:embed/>
                    <p:pic>
                      <p:nvPicPr>
                        <p:cNvPr id="0" name="图片 3079" descr="image27"/>
                        <p:cNvPicPr/>
                        <p:nvPr/>
                      </p:nvPicPr>
                      <p:blipFill>
                        <a:blip r:embed="rId5"/>
                        <a:stretch>
                          <a:fillRect/>
                        </a:stretch>
                      </p:blipFill>
                      <p:spPr>
                        <a:xfrm>
                          <a:off x="16440" y="4849"/>
                          <a:ext cx="609" cy="243"/>
                        </a:xfrm>
                        <a:prstGeom prst="rect">
                          <a:avLst/>
                        </a:prstGeom>
                        <a:noFill/>
                        <a:ln w="9525">
                          <a:noFill/>
                        </a:ln>
                      </p:spPr>
                    </p:pic>
                  </p:oleObj>
                </mc:Fallback>
              </mc:AlternateContent>
            </a:graphicData>
          </a:graphic>
        </p:graphicFrame>
        <p:sp>
          <p:nvSpPr>
            <p:cNvPr id="299" name="文本框 298"/>
            <p:cNvSpPr txBox="1"/>
            <p:nvPr/>
          </p:nvSpPr>
          <p:spPr>
            <a:xfrm>
              <a:off x="8519" y="7227"/>
              <a:ext cx="2993" cy="434"/>
            </a:xfrm>
            <a:prstGeom prst="rect">
              <a:avLst/>
            </a:prstGeom>
            <a:noFill/>
          </p:spPr>
          <p:txBody>
            <a:bodyPr wrap="square" rtlCol="0">
              <a:spAutoFit/>
            </a:bodyPr>
            <a:lstStyle/>
            <a:p>
              <a:r>
                <a:rPr lang="en-US" altLang="zh-CN" sz="1200" b="1">
                  <a:solidFill>
                    <a:schemeClr val="bg1"/>
                  </a:solidFill>
                  <a:latin typeface="Times New Roman" panose="02020603050405020304" pitchFamily="18" charset="0"/>
                  <a:ea typeface="Times New Roman" panose="02020603050405020304" pitchFamily="18" charset="0"/>
                </a:rPr>
                <a:t>Common Semantic Space</a:t>
              </a:r>
              <a:endParaRPr lang="en-US" altLang="zh-CN" sz="1200" b="1">
                <a:solidFill>
                  <a:schemeClr val="bg1"/>
                </a:solidFill>
                <a:latin typeface="Times New Roman" panose="02020603050405020304" pitchFamily="18" charset="0"/>
                <a:ea typeface="Times New Roman" panose="02020603050405020304" pitchFamily="18" charset="0"/>
              </a:endParaRPr>
            </a:p>
          </p:txBody>
        </p:sp>
        <p:sp>
          <p:nvSpPr>
            <p:cNvPr id="304" name="文本框 303"/>
            <p:cNvSpPr txBox="1"/>
            <p:nvPr/>
          </p:nvSpPr>
          <p:spPr>
            <a:xfrm>
              <a:off x="560" y="5980"/>
              <a:ext cx="1921" cy="596"/>
            </a:xfrm>
            <a:prstGeom prst="rect">
              <a:avLst/>
            </a:prstGeom>
            <a:noFill/>
          </p:spPr>
          <p:txBody>
            <a:bodyPr wrap="square" rtlCol="0">
              <a:spAutoFit/>
            </a:bodyPr>
            <a:lstStyle/>
            <a:p>
              <a:r>
                <a:rPr lang="en-US" altLang="zh-CN" sz="1865" b="1">
                  <a:solidFill>
                    <a:schemeClr val="bg1"/>
                  </a:solidFill>
                  <a:latin typeface="Times New Roman" panose="02020603050405020304" pitchFamily="18" charset="0"/>
                  <a:ea typeface="Times New Roman" panose="02020603050405020304" pitchFamily="18" charset="0"/>
                </a:rPr>
                <a:t>ImgNet :</a:t>
              </a:r>
              <a:endParaRPr lang="en-US" altLang="zh-CN" sz="1865" b="1">
                <a:solidFill>
                  <a:schemeClr val="bg1"/>
                </a:solidFill>
                <a:latin typeface="Times New Roman" panose="02020603050405020304" pitchFamily="18" charset="0"/>
                <a:ea typeface="Times New Roman" panose="02020603050405020304" pitchFamily="18" charset="0"/>
              </a:endParaRPr>
            </a:p>
          </p:txBody>
        </p:sp>
        <p:cxnSp>
          <p:nvCxnSpPr>
            <p:cNvPr id="308" name="直接箭头连接符 307"/>
            <p:cNvCxnSpPr/>
            <p:nvPr/>
          </p:nvCxnSpPr>
          <p:spPr>
            <a:xfrm>
              <a:off x="9704" y="6110"/>
              <a:ext cx="3481"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9" name="直接箭头连接符 308"/>
            <p:cNvCxnSpPr/>
            <p:nvPr/>
          </p:nvCxnSpPr>
          <p:spPr>
            <a:xfrm>
              <a:off x="7656" y="6110"/>
              <a:ext cx="1523"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0" name="直接箭头连接符 309"/>
            <p:cNvCxnSpPr/>
            <p:nvPr/>
          </p:nvCxnSpPr>
          <p:spPr>
            <a:xfrm>
              <a:off x="6795" y="6110"/>
              <a:ext cx="42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1" name="直接箭头连接符 310"/>
            <p:cNvCxnSpPr/>
            <p:nvPr/>
          </p:nvCxnSpPr>
          <p:spPr>
            <a:xfrm>
              <a:off x="5941" y="6110"/>
              <a:ext cx="42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4751" y="6110"/>
              <a:ext cx="580"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317" name="组合 316"/>
            <p:cNvGrpSpPr/>
            <p:nvPr/>
          </p:nvGrpSpPr>
          <p:grpSpPr>
            <a:xfrm rot="21360000">
              <a:off x="9499" y="4347"/>
              <a:ext cx="866" cy="1278"/>
              <a:chOff x="8620" y="6332"/>
              <a:chExt cx="810" cy="1195"/>
            </a:xfrm>
          </p:grpSpPr>
          <p:sp>
            <p:nvSpPr>
              <p:cNvPr id="318" name="弧形 317"/>
              <p:cNvSpPr>
                <a:spLocks noChangeAspect="1"/>
              </p:cNvSpPr>
              <p:nvPr/>
            </p:nvSpPr>
            <p:spPr>
              <a:xfrm rot="20880000">
                <a:off x="8620" y="6332"/>
                <a:ext cx="810" cy="902"/>
              </a:xfrm>
              <a:prstGeom prst="arc">
                <a:avLst>
                  <a:gd name="adj1" fmla="val 15598430"/>
                  <a:gd name="adj2" fmla="val 891280"/>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19" name="弧形 318"/>
              <p:cNvSpPr>
                <a:spLocks noChangeAspect="1"/>
              </p:cNvSpPr>
              <p:nvPr/>
            </p:nvSpPr>
            <p:spPr>
              <a:xfrm rot="1560000">
                <a:off x="8699" y="6669"/>
                <a:ext cx="701" cy="858"/>
              </a:xfrm>
              <a:prstGeom prst="arc">
                <a:avLst>
                  <a:gd name="adj1" fmla="val 19877404"/>
                  <a:gd name="adj2" fmla="val 5375537"/>
                </a:avLst>
              </a:prstGeom>
              <a:ln w="44450">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334" name="文本框 333"/>
            <p:cNvSpPr txBox="1"/>
            <p:nvPr/>
          </p:nvSpPr>
          <p:spPr>
            <a:xfrm>
              <a:off x="9597" y="4671"/>
              <a:ext cx="2433" cy="531"/>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sym typeface="+mn-ea"/>
                </a:rPr>
                <a:t>Pairwise Loss</a:t>
              </a:r>
              <a:endParaRPr lang="en-US" altLang="zh-CN" sz="1600" b="1">
                <a:solidFill>
                  <a:schemeClr val="bg1"/>
                </a:solidFill>
                <a:latin typeface="Times New Roman" panose="02020603050405020304" pitchFamily="18" charset="0"/>
                <a:ea typeface="Times New Roman" panose="02020603050405020304" pitchFamily="18" charset="0"/>
                <a:sym typeface="+mn-ea"/>
              </a:endParaRPr>
            </a:p>
          </p:txBody>
        </p:sp>
        <p:grpSp>
          <p:nvGrpSpPr>
            <p:cNvPr id="339" name="组合 338"/>
            <p:cNvGrpSpPr/>
            <p:nvPr/>
          </p:nvGrpSpPr>
          <p:grpSpPr>
            <a:xfrm>
              <a:off x="13329" y="4277"/>
              <a:ext cx="2841" cy="1457"/>
              <a:chOff x="10118" y="3940"/>
              <a:chExt cx="2221" cy="1139"/>
            </a:xfrm>
          </p:grpSpPr>
          <p:sp>
            <p:nvSpPr>
              <p:cNvPr id="340" name="文本框 339"/>
              <p:cNvSpPr txBox="1"/>
              <p:nvPr/>
            </p:nvSpPr>
            <p:spPr>
              <a:xfrm>
                <a:off x="10118" y="4139"/>
                <a:ext cx="2221" cy="718"/>
              </a:xfrm>
              <a:prstGeom prst="rect">
                <a:avLst/>
              </a:prstGeom>
              <a:noFill/>
            </p:spPr>
            <p:txBody>
              <a:bodyPr wrap="square" rtlCol="0">
                <a:spAutoFit/>
              </a:bodyPr>
              <a:lstStyle/>
              <a:p>
                <a:pPr algn="ctr"/>
                <a:r>
                  <a:rPr lang="en-US" altLang="zh-CN" sz="1600" b="1">
                    <a:solidFill>
                      <a:schemeClr val="bg1"/>
                    </a:solidFill>
                    <a:latin typeface="Times New Roman" panose="02020603050405020304" pitchFamily="18" charset="0"/>
                    <a:ea typeface="Times New Roman" panose="02020603050405020304" pitchFamily="18" charset="0"/>
                  </a:rPr>
                  <a:t>Cross-entropy </a:t>
                </a:r>
                <a:endParaRPr lang="en-US" altLang="zh-CN" sz="1600" b="1">
                  <a:solidFill>
                    <a:schemeClr val="bg1"/>
                  </a:solidFill>
                  <a:latin typeface="Times New Roman" panose="02020603050405020304" pitchFamily="18" charset="0"/>
                  <a:ea typeface="Times New Roman" panose="02020603050405020304" pitchFamily="18" charset="0"/>
                </a:endParaRPr>
              </a:p>
              <a:p>
                <a:pPr algn="ctr"/>
                <a:r>
                  <a:rPr lang="en-US" altLang="zh-CN" sz="1600" b="1">
                    <a:solidFill>
                      <a:schemeClr val="bg1"/>
                    </a:solidFill>
                    <a:latin typeface="Times New Roman" panose="02020603050405020304" pitchFamily="18" charset="0"/>
                    <a:ea typeface="Times New Roman" panose="02020603050405020304" pitchFamily="18" charset="0"/>
                  </a:rPr>
                  <a:t> Loss</a:t>
                </a:r>
                <a:endParaRPr lang="en-US" altLang="zh-CN" sz="1600" b="1">
                  <a:solidFill>
                    <a:schemeClr val="bg1"/>
                  </a:solidFill>
                  <a:latin typeface="Times New Roman" panose="02020603050405020304" pitchFamily="18" charset="0"/>
                  <a:ea typeface="Times New Roman" panose="02020603050405020304" pitchFamily="18" charset="0"/>
                </a:endParaRPr>
              </a:p>
            </p:txBody>
          </p:sp>
          <p:grpSp>
            <p:nvGrpSpPr>
              <p:cNvPr id="341" name="组合 340"/>
              <p:cNvGrpSpPr/>
              <p:nvPr/>
            </p:nvGrpSpPr>
            <p:grpSpPr>
              <a:xfrm rot="21360000">
                <a:off x="10287" y="3940"/>
                <a:ext cx="604" cy="1139"/>
                <a:chOff x="8404" y="6264"/>
                <a:chExt cx="723" cy="1362"/>
              </a:xfrm>
            </p:grpSpPr>
            <p:sp>
              <p:nvSpPr>
                <p:cNvPr id="342" name="弧形 341"/>
                <p:cNvSpPr>
                  <a:spLocks noChangeAspect="1"/>
                </p:cNvSpPr>
                <p:nvPr/>
              </p:nvSpPr>
              <p:spPr>
                <a:xfrm rot="20880000">
                  <a:off x="8413" y="6264"/>
                  <a:ext cx="714" cy="902"/>
                </a:xfrm>
                <a:prstGeom prst="arc">
                  <a:avLst>
                    <a:gd name="adj1" fmla="val 16155228"/>
                    <a:gd name="adj2" fmla="val 389239"/>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43" name="弧形 342"/>
                <p:cNvSpPr>
                  <a:spLocks noChangeAspect="1"/>
                </p:cNvSpPr>
                <p:nvPr/>
              </p:nvSpPr>
              <p:spPr>
                <a:xfrm rot="1560000">
                  <a:off x="8404" y="6768"/>
                  <a:ext cx="701" cy="858"/>
                </a:xfrm>
                <a:prstGeom prst="arc">
                  <a:avLst>
                    <a:gd name="adj1" fmla="val 20638074"/>
                    <a:gd name="adj2" fmla="val 5375537"/>
                  </a:avLst>
                </a:prstGeom>
                <a:ln w="44450">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sp>
          <p:nvSpPr>
            <p:cNvPr id="8" name="圆角矩形 7"/>
            <p:cNvSpPr/>
            <p:nvPr/>
          </p:nvSpPr>
          <p:spPr>
            <a:xfrm>
              <a:off x="8053" y="2171"/>
              <a:ext cx="3916" cy="5493"/>
            </a:xfrm>
            <a:prstGeom prst="roundRect">
              <a:avLst/>
            </a:prstGeom>
            <a:noFill/>
            <a:ln w="12700">
              <a:solidFill>
                <a:srgbClr val="CE64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01" name="圆角矩形 300"/>
            <p:cNvSpPr/>
            <p:nvPr/>
          </p:nvSpPr>
          <p:spPr>
            <a:xfrm>
              <a:off x="12255" y="2171"/>
              <a:ext cx="3915" cy="5493"/>
            </a:xfrm>
            <a:prstGeom prst="roundRect">
              <a:avLst/>
            </a:prstGeom>
            <a:noFill/>
            <a:ln w="12700">
              <a:solidFill>
                <a:srgbClr val="6294B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02" name="文本框 301"/>
            <p:cNvSpPr txBox="1"/>
            <p:nvPr/>
          </p:nvSpPr>
          <p:spPr>
            <a:xfrm>
              <a:off x="12513" y="7227"/>
              <a:ext cx="3061" cy="434"/>
            </a:xfrm>
            <a:prstGeom prst="rect">
              <a:avLst/>
            </a:prstGeom>
            <a:noFill/>
          </p:spPr>
          <p:txBody>
            <a:bodyPr wrap="square" rtlCol="0">
              <a:spAutoFit/>
            </a:bodyPr>
            <a:lstStyle/>
            <a:p>
              <a:r>
                <a:rPr lang="en-US" altLang="zh-CN" sz="1200" b="1">
                  <a:solidFill>
                    <a:schemeClr val="bg1"/>
                  </a:solidFill>
                  <a:latin typeface="Times New Roman" panose="02020603050405020304" pitchFamily="18" charset="0"/>
                  <a:ea typeface="Times New Roman" panose="02020603050405020304" pitchFamily="18" charset="0"/>
                </a:rPr>
                <a:t>Common Hamming Space</a:t>
              </a:r>
              <a:endParaRPr lang="en-US" altLang="zh-CN" sz="1200" b="1">
                <a:solidFill>
                  <a:schemeClr val="bg1"/>
                </a:solidFill>
                <a:latin typeface="Times New Roman" panose="02020603050405020304" pitchFamily="18" charset="0"/>
                <a:ea typeface="Times New Roman" panose="02020603050405020304" pitchFamily="18" charset="0"/>
              </a:endParaRPr>
            </a:p>
          </p:txBody>
        </p:sp>
      </p:grpSp>
      <p:sp>
        <p:nvSpPr>
          <p:cNvPr id="3" name="文本框 2"/>
          <p:cNvSpPr txBox="1"/>
          <p:nvPr/>
        </p:nvSpPr>
        <p:spPr>
          <a:xfrm>
            <a:off x="1506220" y="5242560"/>
            <a:ext cx="3451225" cy="583565"/>
          </a:xfrm>
          <a:prstGeom prst="rect">
            <a:avLst/>
          </a:prstGeom>
          <a:noFill/>
        </p:spPr>
        <p:txBody>
          <a:bodyPr wrap="none" rtlCol="0" anchor="t">
            <a:spAutoFit/>
          </a:bodyPr>
          <a:lstStyle/>
          <a:p>
            <a:pPr marL="285750" indent="-285750" algn="l">
              <a:buFont typeface="Wingdings" panose="05000000000000000000" charset="0"/>
              <a:buChar char="Ø"/>
            </a:pPr>
            <a:r>
              <a:rPr lang="en-US" altLang="zh-CN" sz="3200" dirty="0">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Semantic network</a:t>
            </a:r>
            <a:endParaRPr lang="en-US" altLang="zh-CN" sz="3200" dirty="0">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2"/>
                                        </p:tgtEl>
                                        <p:attrNameLst>
                                          <p:attrName>style.opacity</p:attrName>
                                        </p:attrNameLst>
                                      </p:cBhvr>
                                      <p:to>
                                        <p:strVal val="0.15"/>
                                      </p:to>
                                    </p:set>
                                    <p:animEffect filter="image" prLst="opacity: 0.5">
                                      <p:cBhvr rctx="IE">
                                        <p:cTn id="7" dur="indefinite"/>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5" name="文本框 4"/>
          <p:cNvSpPr txBox="1"/>
          <p:nvPr/>
        </p:nvSpPr>
        <p:spPr>
          <a:xfrm>
            <a:off x="632460" y="415925"/>
            <a:ext cx="354012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Contribution</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grpSp>
        <p:nvGrpSpPr>
          <p:cNvPr id="6" name="组合 5"/>
          <p:cNvGrpSpPr/>
          <p:nvPr/>
        </p:nvGrpSpPr>
        <p:grpSpPr>
          <a:xfrm>
            <a:off x="355600" y="1475105"/>
            <a:ext cx="11358245" cy="3162935"/>
            <a:chOff x="560" y="2323"/>
            <a:chExt cx="17887" cy="4981"/>
          </a:xfrm>
        </p:grpSpPr>
        <p:grpSp>
          <p:nvGrpSpPr>
            <p:cNvPr id="59" name="组合 58"/>
            <p:cNvGrpSpPr>
              <a:grpSpLocks noChangeAspect="1"/>
            </p:cNvGrpSpPr>
            <p:nvPr/>
          </p:nvGrpSpPr>
          <p:grpSpPr>
            <a:xfrm>
              <a:off x="6349" y="5053"/>
              <a:ext cx="417" cy="2248"/>
              <a:chOff x="5028" y="2637"/>
              <a:chExt cx="222" cy="1198"/>
            </a:xfrm>
          </p:grpSpPr>
          <p:sp>
            <p:nvSpPr>
              <p:cNvPr id="62" name=" 11"/>
              <p:cNvSpPr/>
              <p:nvPr/>
            </p:nvSpPr>
            <p:spPr>
              <a:xfrm rot="16200000">
                <a:off x="4540" y="3125"/>
                <a:ext cx="1198" cy="222"/>
              </a:xfrm>
              <a:prstGeom prst="roundRect">
                <a:avLst>
                  <a:gd name="adj" fmla="val 50000"/>
                </a:avLst>
              </a:prstGeom>
              <a:solidFill>
                <a:schemeClr val="bg1"/>
              </a:solidFill>
              <a:ln w="12700">
                <a:solidFill>
                  <a:srgbClr val="17375E"/>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63" name="组合 62"/>
              <p:cNvGrpSpPr/>
              <p:nvPr/>
            </p:nvGrpSpPr>
            <p:grpSpPr>
              <a:xfrm>
                <a:off x="5112" y="3140"/>
                <a:ext cx="55" cy="216"/>
                <a:chOff x="5711" y="3077"/>
                <a:chExt cx="56" cy="216"/>
              </a:xfrm>
            </p:grpSpPr>
            <p:sp>
              <p:nvSpPr>
                <p:cNvPr id="64" name="椭圆 63"/>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68" name="椭圆 6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70" name="椭圆 69"/>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37" name="组合 136"/>
              <p:cNvGrpSpPr/>
              <p:nvPr/>
            </p:nvGrpSpPr>
            <p:grpSpPr>
              <a:xfrm>
                <a:off x="5066" y="2680"/>
                <a:ext cx="146" cy="324"/>
                <a:chOff x="7783" y="1363"/>
                <a:chExt cx="146" cy="324"/>
              </a:xfrm>
            </p:grpSpPr>
            <p:sp>
              <p:nvSpPr>
                <p:cNvPr id="138" name="椭圆 137"/>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39" name="椭圆 138"/>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40" name="组合 139"/>
              <p:cNvGrpSpPr/>
              <p:nvPr/>
            </p:nvGrpSpPr>
            <p:grpSpPr>
              <a:xfrm>
                <a:off x="5066" y="3465"/>
                <a:ext cx="146" cy="324"/>
                <a:chOff x="7783" y="1363"/>
                <a:chExt cx="146" cy="324"/>
              </a:xfrm>
            </p:grpSpPr>
            <p:sp>
              <p:nvSpPr>
                <p:cNvPr id="141" name="椭圆 140"/>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2" name="椭圆 141"/>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143" name="组合 142"/>
            <p:cNvGrpSpPr>
              <a:grpSpLocks noChangeAspect="1"/>
            </p:cNvGrpSpPr>
            <p:nvPr/>
          </p:nvGrpSpPr>
          <p:grpSpPr>
            <a:xfrm>
              <a:off x="7231" y="5056"/>
              <a:ext cx="417" cy="2248"/>
              <a:chOff x="5028" y="2637"/>
              <a:chExt cx="222" cy="1198"/>
            </a:xfrm>
          </p:grpSpPr>
          <p:sp>
            <p:nvSpPr>
              <p:cNvPr id="144" name=" 11"/>
              <p:cNvSpPr/>
              <p:nvPr/>
            </p:nvSpPr>
            <p:spPr>
              <a:xfrm rot="16200000">
                <a:off x="4540" y="3125"/>
                <a:ext cx="1198" cy="222"/>
              </a:xfrm>
              <a:prstGeom prst="roundRect">
                <a:avLst>
                  <a:gd name="adj" fmla="val 50000"/>
                </a:avLst>
              </a:prstGeom>
              <a:solidFill>
                <a:schemeClr val="bg1"/>
              </a:solidFill>
              <a:ln w="12700">
                <a:solidFill>
                  <a:srgbClr val="17375E"/>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146" name="组合 145"/>
              <p:cNvGrpSpPr/>
              <p:nvPr/>
            </p:nvGrpSpPr>
            <p:grpSpPr>
              <a:xfrm>
                <a:off x="5112" y="3140"/>
                <a:ext cx="55" cy="216"/>
                <a:chOff x="5711" y="3077"/>
                <a:chExt cx="56" cy="216"/>
              </a:xfrm>
            </p:grpSpPr>
            <p:sp>
              <p:nvSpPr>
                <p:cNvPr id="147" name="椭圆 146"/>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8" name="椭圆 14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49" name="椭圆 148"/>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50" name="组合 149"/>
              <p:cNvGrpSpPr/>
              <p:nvPr/>
            </p:nvGrpSpPr>
            <p:grpSpPr>
              <a:xfrm>
                <a:off x="5066" y="2680"/>
                <a:ext cx="146" cy="324"/>
                <a:chOff x="7783" y="1363"/>
                <a:chExt cx="146" cy="324"/>
              </a:xfrm>
            </p:grpSpPr>
            <p:sp>
              <p:nvSpPr>
                <p:cNvPr id="151" name="椭圆 150"/>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52" name="椭圆 151"/>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53" name="组合 152"/>
              <p:cNvGrpSpPr/>
              <p:nvPr/>
            </p:nvGrpSpPr>
            <p:grpSpPr>
              <a:xfrm>
                <a:off x="5066" y="3465"/>
                <a:ext cx="146" cy="324"/>
                <a:chOff x="7783" y="1363"/>
                <a:chExt cx="146" cy="324"/>
              </a:xfrm>
            </p:grpSpPr>
            <p:sp>
              <p:nvSpPr>
                <p:cNvPr id="154" name="椭圆 153"/>
                <p:cNvSpPr>
                  <a:spLocks noChangeAspect="1"/>
                </p:cNvSpPr>
                <p:nvPr/>
              </p:nvSpPr>
              <p:spPr>
                <a:xfrm rot="10800000">
                  <a:off x="7783" y="1363"/>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55" name="椭圆 154"/>
                <p:cNvSpPr>
                  <a:spLocks noChangeAspect="1"/>
                </p:cNvSpPr>
                <p:nvPr/>
              </p:nvSpPr>
              <p:spPr>
                <a:xfrm rot="10800000">
                  <a:off x="7783" y="1541"/>
                  <a:ext cx="147" cy="147"/>
                </a:xfrm>
                <a:prstGeom prst="ellipse">
                  <a:avLst/>
                </a:prstGeom>
                <a:solidFill>
                  <a:srgbClr val="17375E"/>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179" name="组合 178"/>
            <p:cNvGrpSpPr>
              <a:grpSpLocks noChangeAspect="1"/>
            </p:cNvGrpSpPr>
            <p:nvPr/>
          </p:nvGrpSpPr>
          <p:grpSpPr>
            <a:xfrm>
              <a:off x="4331" y="2879"/>
              <a:ext cx="361" cy="1958"/>
              <a:chOff x="8438" y="1355"/>
              <a:chExt cx="222" cy="1198"/>
            </a:xfrm>
            <a:noFill/>
          </p:grpSpPr>
          <p:sp>
            <p:nvSpPr>
              <p:cNvPr id="180"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182" name="椭圆 181"/>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3" name="椭圆 182"/>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4" name="椭圆 183"/>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6" name="椭圆 185"/>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8" name="椭圆 187"/>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89" name="椭圆 188"/>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190" name="组合 189"/>
            <p:cNvGrpSpPr>
              <a:grpSpLocks noChangeAspect="1"/>
            </p:cNvGrpSpPr>
            <p:nvPr/>
          </p:nvGrpSpPr>
          <p:grpSpPr>
            <a:xfrm>
              <a:off x="7247" y="2692"/>
              <a:ext cx="417" cy="2248"/>
              <a:chOff x="5028" y="2637"/>
              <a:chExt cx="222" cy="1198"/>
            </a:xfrm>
          </p:grpSpPr>
          <p:sp>
            <p:nvSpPr>
              <p:cNvPr id="191" name=" 11"/>
              <p:cNvSpPr/>
              <p:nvPr/>
            </p:nvSpPr>
            <p:spPr>
              <a:xfrm rot="16200000">
                <a:off x="4540" y="3125"/>
                <a:ext cx="1198" cy="222"/>
              </a:xfrm>
              <a:prstGeom prst="roundRect">
                <a:avLst>
                  <a:gd name="adj" fmla="val 50000"/>
                </a:avLst>
              </a:prstGeom>
              <a:solidFill>
                <a:schemeClr val="bg1"/>
              </a:solidFill>
              <a:ln w="12700">
                <a:solidFill>
                  <a:srgbClr val="C64848"/>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196" name="组合 195"/>
              <p:cNvGrpSpPr/>
              <p:nvPr/>
            </p:nvGrpSpPr>
            <p:grpSpPr>
              <a:xfrm>
                <a:off x="5112" y="3140"/>
                <a:ext cx="55" cy="216"/>
                <a:chOff x="5711" y="3077"/>
                <a:chExt cx="56" cy="216"/>
              </a:xfrm>
            </p:grpSpPr>
            <p:sp>
              <p:nvSpPr>
                <p:cNvPr id="197" name="椭圆 196"/>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98" name="椭圆 197"/>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99" name="椭圆 198"/>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00" name="组合 199"/>
              <p:cNvGrpSpPr/>
              <p:nvPr/>
            </p:nvGrpSpPr>
            <p:grpSpPr>
              <a:xfrm>
                <a:off x="5066" y="2680"/>
                <a:ext cx="146" cy="324"/>
                <a:chOff x="7783" y="1363"/>
                <a:chExt cx="146" cy="324"/>
              </a:xfrm>
            </p:grpSpPr>
            <p:sp>
              <p:nvSpPr>
                <p:cNvPr id="202" name="椭圆 201"/>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03" name="椭圆 202"/>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04" name="组合 203"/>
              <p:cNvGrpSpPr/>
              <p:nvPr/>
            </p:nvGrpSpPr>
            <p:grpSpPr>
              <a:xfrm>
                <a:off x="5066" y="3465"/>
                <a:ext cx="146" cy="324"/>
                <a:chOff x="7783" y="1363"/>
                <a:chExt cx="146" cy="324"/>
              </a:xfrm>
            </p:grpSpPr>
            <p:sp>
              <p:nvSpPr>
                <p:cNvPr id="209" name="椭圆 208"/>
                <p:cNvSpPr>
                  <a:spLocks noChangeAspect="1"/>
                </p:cNvSpPr>
                <p:nvPr/>
              </p:nvSpPr>
              <p:spPr>
                <a:xfrm rot="10800000">
                  <a:off x="7783" y="1363"/>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10" name="椭圆 209"/>
                <p:cNvSpPr>
                  <a:spLocks noChangeAspect="1"/>
                </p:cNvSpPr>
                <p:nvPr/>
              </p:nvSpPr>
              <p:spPr>
                <a:xfrm rot="10800000">
                  <a:off x="7783" y="1541"/>
                  <a:ext cx="147" cy="147"/>
                </a:xfrm>
                <a:prstGeom prst="ellipse">
                  <a:avLst/>
                </a:prstGeom>
                <a:solidFill>
                  <a:srgbClr val="BE3C3C"/>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51" name="组合 250"/>
            <p:cNvGrpSpPr/>
            <p:nvPr/>
          </p:nvGrpSpPr>
          <p:grpSpPr>
            <a:xfrm>
              <a:off x="2444" y="5592"/>
              <a:ext cx="1260" cy="1274"/>
              <a:chOff x="-114" y="467"/>
              <a:chExt cx="3959" cy="3999"/>
            </a:xfrm>
          </p:grpSpPr>
          <p:sp>
            <p:nvSpPr>
              <p:cNvPr id="252" name="矩形 251"/>
              <p:cNvSpPr/>
              <p:nvPr/>
            </p:nvSpPr>
            <p:spPr>
              <a:xfrm>
                <a:off x="585" y="467"/>
                <a:ext cx="3260" cy="3260"/>
              </a:xfrm>
              <a:prstGeom prst="rect">
                <a:avLst/>
              </a:prstGeom>
              <a:blipFill rotWithShape="1">
                <a:blip r:embed="rId2"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55" name="矩形 254"/>
              <p:cNvSpPr/>
              <p:nvPr/>
            </p:nvSpPr>
            <p:spPr>
              <a:xfrm>
                <a:off x="-114" y="1206"/>
                <a:ext cx="3260" cy="3260"/>
              </a:xfrm>
              <a:prstGeom prst="rect">
                <a:avLst/>
              </a:prstGeom>
              <a:blipFill rotWithShape="1">
                <a:blip r:embed="rId3" cstate="print"/>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56" name="组合 255"/>
            <p:cNvGrpSpPr>
              <a:grpSpLocks noChangeAspect="1"/>
            </p:cNvGrpSpPr>
            <p:nvPr/>
          </p:nvGrpSpPr>
          <p:grpSpPr>
            <a:xfrm>
              <a:off x="5378" y="5107"/>
              <a:ext cx="521" cy="2175"/>
              <a:chOff x="5332" y="6712"/>
              <a:chExt cx="449" cy="1876"/>
            </a:xfrm>
          </p:grpSpPr>
          <p:grpSp>
            <p:nvGrpSpPr>
              <p:cNvPr id="257" name="组合 256"/>
              <p:cNvGrpSpPr/>
              <p:nvPr/>
            </p:nvGrpSpPr>
            <p:grpSpPr>
              <a:xfrm>
                <a:off x="5332" y="6712"/>
                <a:ext cx="375" cy="1797"/>
                <a:chOff x="2806" y="2630"/>
                <a:chExt cx="226" cy="1076"/>
              </a:xfrm>
            </p:grpSpPr>
            <p:sp>
              <p:nvSpPr>
                <p:cNvPr id="258" name="矩形 257"/>
                <p:cNvSpPr/>
                <p:nvPr/>
              </p:nvSpPr>
              <p:spPr>
                <a:xfrm>
                  <a:off x="2806" y="2630"/>
                  <a:ext cx="227" cy="1077"/>
                </a:xfrm>
                <a:prstGeom prst="rect">
                  <a:avLst/>
                </a:prstGeom>
                <a:solidFill>
                  <a:schemeClr val="accent1">
                    <a:lumMod val="60000"/>
                    <a:lumOff val="40000"/>
                  </a:schemeClr>
                </a:solidFill>
                <a:ln w="127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59" name="组合 258"/>
                <p:cNvGrpSpPr/>
                <p:nvPr/>
              </p:nvGrpSpPr>
              <p:grpSpPr>
                <a:xfrm>
                  <a:off x="2892" y="3064"/>
                  <a:ext cx="55" cy="216"/>
                  <a:chOff x="5711" y="3077"/>
                  <a:chExt cx="56" cy="216"/>
                </a:xfrm>
              </p:grpSpPr>
              <p:sp>
                <p:nvSpPr>
                  <p:cNvPr id="260" name="椭圆 259"/>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1" name="椭圆 260"/>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2" name="椭圆 261"/>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63" name="组合 262"/>
                <p:cNvGrpSpPr/>
                <p:nvPr/>
              </p:nvGrpSpPr>
              <p:grpSpPr>
                <a:xfrm>
                  <a:off x="2851" y="2687"/>
                  <a:ext cx="136" cy="319"/>
                  <a:chOff x="2857" y="2687"/>
                  <a:chExt cx="136" cy="319"/>
                </a:xfrm>
              </p:grpSpPr>
              <p:sp>
                <p:nvSpPr>
                  <p:cNvPr id="264" name="椭圆 263"/>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5" name="椭圆 264"/>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66" name="组合 265"/>
                <p:cNvGrpSpPr/>
                <p:nvPr/>
              </p:nvGrpSpPr>
              <p:grpSpPr>
                <a:xfrm>
                  <a:off x="2851" y="3329"/>
                  <a:ext cx="136" cy="319"/>
                  <a:chOff x="2857" y="2687"/>
                  <a:chExt cx="136" cy="319"/>
                </a:xfrm>
              </p:grpSpPr>
              <p:sp>
                <p:nvSpPr>
                  <p:cNvPr id="267" name="椭圆 266"/>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68" name="椭圆 267"/>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69" name="组合 268"/>
              <p:cNvGrpSpPr/>
              <p:nvPr/>
            </p:nvGrpSpPr>
            <p:grpSpPr>
              <a:xfrm>
                <a:off x="5407" y="6792"/>
                <a:ext cx="375" cy="1797"/>
                <a:chOff x="2806" y="2630"/>
                <a:chExt cx="226" cy="1076"/>
              </a:xfrm>
            </p:grpSpPr>
            <p:sp>
              <p:nvSpPr>
                <p:cNvPr id="270" name="矩形 269"/>
                <p:cNvSpPr/>
                <p:nvPr/>
              </p:nvSpPr>
              <p:spPr>
                <a:xfrm>
                  <a:off x="2806" y="2630"/>
                  <a:ext cx="227" cy="1077"/>
                </a:xfrm>
                <a:prstGeom prst="rect">
                  <a:avLst/>
                </a:prstGeom>
                <a:solidFill>
                  <a:schemeClr val="accent1">
                    <a:lumMod val="60000"/>
                    <a:lumOff val="40000"/>
                  </a:schemeClr>
                </a:solidFill>
                <a:ln w="12700">
                  <a:solidFill>
                    <a:schemeClr val="tx1">
                      <a:lumMod val="95000"/>
                      <a:lumOff val="5000"/>
                    </a:schemeClr>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71" name="组合 270"/>
                <p:cNvGrpSpPr/>
                <p:nvPr/>
              </p:nvGrpSpPr>
              <p:grpSpPr>
                <a:xfrm>
                  <a:off x="2892" y="3064"/>
                  <a:ext cx="55" cy="216"/>
                  <a:chOff x="5711" y="3077"/>
                  <a:chExt cx="56" cy="216"/>
                </a:xfrm>
              </p:grpSpPr>
              <p:sp>
                <p:nvSpPr>
                  <p:cNvPr id="272" name="椭圆 271"/>
                  <p:cNvSpPr/>
                  <p:nvPr/>
                </p:nvSpPr>
                <p:spPr>
                  <a:xfrm rot="10800000">
                    <a:off x="5711" y="315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3" name="椭圆 272"/>
                  <p:cNvSpPr/>
                  <p:nvPr/>
                </p:nvSpPr>
                <p:spPr>
                  <a:xfrm rot="10800000">
                    <a:off x="5711" y="3077"/>
                    <a:ext cx="57" cy="5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4" name="椭圆 273"/>
                  <p:cNvSpPr/>
                  <p:nvPr/>
                </p:nvSpPr>
                <p:spPr>
                  <a:xfrm rot="10800000">
                    <a:off x="5711" y="3237"/>
                    <a:ext cx="57" cy="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75" name="组合 274"/>
                <p:cNvGrpSpPr/>
                <p:nvPr/>
              </p:nvGrpSpPr>
              <p:grpSpPr>
                <a:xfrm>
                  <a:off x="2851" y="2687"/>
                  <a:ext cx="136" cy="319"/>
                  <a:chOff x="2857" y="2687"/>
                  <a:chExt cx="136" cy="319"/>
                </a:xfrm>
              </p:grpSpPr>
              <p:sp>
                <p:nvSpPr>
                  <p:cNvPr id="276" name="椭圆 275"/>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77" name="椭圆 276"/>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78" name="组合 277"/>
                <p:cNvGrpSpPr/>
                <p:nvPr/>
              </p:nvGrpSpPr>
              <p:grpSpPr>
                <a:xfrm>
                  <a:off x="2851" y="3329"/>
                  <a:ext cx="136" cy="319"/>
                  <a:chOff x="2857" y="2687"/>
                  <a:chExt cx="136" cy="319"/>
                </a:xfrm>
              </p:grpSpPr>
              <p:sp>
                <p:nvSpPr>
                  <p:cNvPr id="279" name="椭圆 278"/>
                  <p:cNvSpPr>
                    <a:spLocks noChangeAspect="1"/>
                  </p:cNvSpPr>
                  <p:nvPr/>
                </p:nvSpPr>
                <p:spPr>
                  <a:xfrm rot="10800000">
                    <a:off x="2857" y="2687"/>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0" name="椭圆 279"/>
                  <p:cNvSpPr>
                    <a:spLocks noChangeAspect="1"/>
                  </p:cNvSpPr>
                  <p:nvPr/>
                </p:nvSpPr>
                <p:spPr>
                  <a:xfrm rot="10800000">
                    <a:off x="2857" y="2870"/>
                    <a:ext cx="136" cy="136"/>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grpSp>
          <p:nvGrpSpPr>
            <p:cNvPr id="281" name="组合 280"/>
            <p:cNvGrpSpPr>
              <a:grpSpLocks noChangeAspect="1"/>
            </p:cNvGrpSpPr>
            <p:nvPr/>
          </p:nvGrpSpPr>
          <p:grpSpPr>
            <a:xfrm>
              <a:off x="4331" y="5229"/>
              <a:ext cx="348" cy="1885"/>
              <a:chOff x="8437" y="1355"/>
              <a:chExt cx="222" cy="1198"/>
            </a:xfrm>
            <a:solidFill>
              <a:schemeClr val="bg1"/>
            </a:solidFill>
          </p:grpSpPr>
          <p:sp>
            <p:nvSpPr>
              <p:cNvPr id="282" name=" 11"/>
              <p:cNvSpPr/>
              <p:nvPr/>
            </p:nvSpPr>
            <p:spPr>
              <a:xfrm rot="16200000">
                <a:off x="7949" y="1843"/>
                <a:ext cx="1198" cy="222"/>
              </a:xfrm>
              <a:prstGeom prst="roundRect">
                <a:avLst>
                  <a:gd name="adj" fmla="val 50000"/>
                </a:avLst>
              </a:prstGeom>
              <a:solidFill>
                <a:schemeClr val="accent1">
                  <a:lumMod val="20000"/>
                  <a:lumOff val="80000"/>
                </a:schemeClr>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283" name="椭圆 282"/>
              <p:cNvSpPr>
                <a:spLocks noChangeAspect="1"/>
              </p:cNvSpPr>
              <p:nvPr/>
            </p:nvSpPr>
            <p:spPr>
              <a:xfrm rot="10800000">
                <a:off x="8475" y="1394"/>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4" name="椭圆 283"/>
              <p:cNvSpPr>
                <a:spLocks noChangeAspect="1"/>
              </p:cNvSpPr>
              <p:nvPr/>
            </p:nvSpPr>
            <p:spPr>
              <a:xfrm rot="10800000">
                <a:off x="8475" y="1588"/>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5" name="椭圆 284"/>
              <p:cNvSpPr>
                <a:spLocks noChangeAspect="1"/>
              </p:cNvSpPr>
              <p:nvPr/>
            </p:nvSpPr>
            <p:spPr>
              <a:xfrm rot="10800000">
                <a:off x="8475" y="2170"/>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6" name="椭圆 285"/>
              <p:cNvSpPr>
                <a:spLocks noChangeAspect="1"/>
              </p:cNvSpPr>
              <p:nvPr/>
            </p:nvSpPr>
            <p:spPr>
              <a:xfrm rot="10800000">
                <a:off x="8475" y="2364"/>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7" name="椭圆 286"/>
              <p:cNvSpPr>
                <a:spLocks noChangeAspect="1"/>
              </p:cNvSpPr>
              <p:nvPr/>
            </p:nvSpPr>
            <p:spPr>
              <a:xfrm rot="10800000">
                <a:off x="8475" y="1782"/>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88" name="椭圆 287"/>
              <p:cNvSpPr>
                <a:spLocks noChangeAspect="1"/>
              </p:cNvSpPr>
              <p:nvPr/>
            </p:nvSpPr>
            <p:spPr>
              <a:xfrm rot="10800000">
                <a:off x="8475" y="1976"/>
                <a:ext cx="147" cy="147"/>
              </a:xfrm>
              <a:prstGeom prst="ellipse">
                <a:avLst/>
              </a:prstGeom>
              <a:grp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aphicFrame>
          <p:nvGraphicFramePr>
            <p:cNvPr id="297" name="对象 296">
              <a:hlinkClick r:id="" action="ppaction://ole?verb=0"/>
            </p:cNvPr>
            <p:cNvGraphicFramePr/>
            <p:nvPr/>
          </p:nvGraphicFramePr>
          <p:xfrm>
            <a:off x="16440" y="4849"/>
            <a:ext cx="609" cy="243"/>
          </p:xfrm>
          <a:graphic>
            <a:graphicData uri="http://schemas.openxmlformats.org/presentationml/2006/ole">
              <mc:AlternateContent xmlns:mc="http://schemas.openxmlformats.org/markup-compatibility/2006">
                <mc:Choice xmlns:v="urn:schemas-microsoft-com:vml" Requires="v">
                  <p:oleObj spid="_x0000_s4099" name="" r:id="rId4" imgW="10668000" imgH="4267200" progId="Equation.3">
                    <p:embed/>
                  </p:oleObj>
                </mc:Choice>
                <mc:Fallback>
                  <p:oleObj name="" r:id="rId4" imgW="10668000" imgH="4267200" progId="Equation.3">
                    <p:embed/>
                    <p:pic>
                      <p:nvPicPr>
                        <p:cNvPr id="0" name="图片 3079" descr="image27"/>
                        <p:cNvPicPr/>
                        <p:nvPr/>
                      </p:nvPicPr>
                      <p:blipFill>
                        <a:blip r:embed="rId5"/>
                        <a:stretch>
                          <a:fillRect/>
                        </a:stretch>
                      </p:blipFill>
                      <p:spPr>
                        <a:xfrm>
                          <a:off x="16440" y="4849"/>
                          <a:ext cx="609" cy="243"/>
                        </a:xfrm>
                        <a:prstGeom prst="rect">
                          <a:avLst/>
                        </a:prstGeom>
                        <a:noFill/>
                        <a:ln w="9525">
                          <a:noFill/>
                        </a:ln>
                      </p:spPr>
                    </p:pic>
                  </p:oleObj>
                </mc:Fallback>
              </mc:AlternateContent>
            </a:graphicData>
          </a:graphic>
        </p:graphicFrame>
        <p:sp>
          <p:nvSpPr>
            <p:cNvPr id="303" name="文本框 302"/>
            <p:cNvSpPr txBox="1"/>
            <p:nvPr/>
          </p:nvSpPr>
          <p:spPr>
            <a:xfrm>
              <a:off x="592" y="3417"/>
              <a:ext cx="1856" cy="596"/>
            </a:xfrm>
            <a:prstGeom prst="rect">
              <a:avLst/>
            </a:prstGeom>
            <a:noFill/>
          </p:spPr>
          <p:txBody>
            <a:bodyPr wrap="square" rtlCol="0">
              <a:spAutoFit/>
            </a:bodyPr>
            <a:lstStyle/>
            <a:p>
              <a:r>
                <a:rPr lang="en-US" altLang="zh-CN" sz="1865" b="1">
                  <a:solidFill>
                    <a:schemeClr val="bg1"/>
                  </a:solidFill>
                  <a:latin typeface="Times New Roman" panose="02020603050405020304" pitchFamily="18" charset="0"/>
                  <a:ea typeface="Times New Roman" panose="02020603050405020304" pitchFamily="18" charset="0"/>
                </a:rPr>
                <a:t>LabNet :</a:t>
              </a:r>
              <a:endParaRPr lang="en-US" altLang="zh-CN" sz="1865" b="1">
                <a:solidFill>
                  <a:schemeClr val="bg1"/>
                </a:solidFill>
                <a:latin typeface="Times New Roman" panose="02020603050405020304" pitchFamily="18" charset="0"/>
                <a:ea typeface="Times New Roman" panose="02020603050405020304" pitchFamily="18" charset="0"/>
              </a:endParaRPr>
            </a:p>
          </p:txBody>
        </p:sp>
        <p:sp>
          <p:nvSpPr>
            <p:cNvPr id="304" name="文本框 303"/>
            <p:cNvSpPr txBox="1"/>
            <p:nvPr/>
          </p:nvSpPr>
          <p:spPr>
            <a:xfrm>
              <a:off x="560" y="5980"/>
              <a:ext cx="1921" cy="596"/>
            </a:xfrm>
            <a:prstGeom prst="rect">
              <a:avLst/>
            </a:prstGeom>
            <a:noFill/>
          </p:spPr>
          <p:txBody>
            <a:bodyPr wrap="square" rtlCol="0">
              <a:spAutoFit/>
            </a:bodyPr>
            <a:lstStyle/>
            <a:p>
              <a:r>
                <a:rPr lang="en-US" altLang="zh-CN" sz="1865" b="1">
                  <a:solidFill>
                    <a:schemeClr val="bg1"/>
                  </a:solidFill>
                  <a:latin typeface="Times New Roman" panose="02020603050405020304" pitchFamily="18" charset="0"/>
                  <a:ea typeface="Times New Roman" panose="02020603050405020304" pitchFamily="18" charset="0"/>
                </a:rPr>
                <a:t>ImgNet :</a:t>
              </a:r>
              <a:endParaRPr lang="en-US" altLang="zh-CN" sz="1865" b="1">
                <a:solidFill>
                  <a:schemeClr val="bg1"/>
                </a:solidFill>
                <a:latin typeface="Times New Roman" panose="02020603050405020304" pitchFamily="18" charset="0"/>
                <a:ea typeface="Times New Roman" panose="02020603050405020304" pitchFamily="18" charset="0"/>
              </a:endParaRPr>
            </a:p>
          </p:txBody>
        </p:sp>
        <p:cxnSp>
          <p:nvCxnSpPr>
            <p:cNvPr id="305" name="直接箭头连接符 304"/>
            <p:cNvCxnSpPr/>
            <p:nvPr/>
          </p:nvCxnSpPr>
          <p:spPr>
            <a:xfrm>
              <a:off x="4754" y="3755"/>
              <a:ext cx="2465" cy="12"/>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6" name="直接箭头连接符 305"/>
            <p:cNvCxnSpPr/>
            <p:nvPr/>
          </p:nvCxnSpPr>
          <p:spPr>
            <a:xfrm>
              <a:off x="7673" y="3760"/>
              <a:ext cx="1523"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7" name="直接箭头连接符 306"/>
            <p:cNvCxnSpPr/>
            <p:nvPr/>
          </p:nvCxnSpPr>
          <p:spPr>
            <a:xfrm>
              <a:off x="13634" y="3818"/>
              <a:ext cx="2900"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8" name="直接箭头连接符 307"/>
            <p:cNvCxnSpPr/>
            <p:nvPr/>
          </p:nvCxnSpPr>
          <p:spPr>
            <a:xfrm>
              <a:off x="9704" y="6110"/>
              <a:ext cx="3481"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09" name="直接箭头连接符 308"/>
            <p:cNvCxnSpPr/>
            <p:nvPr/>
          </p:nvCxnSpPr>
          <p:spPr>
            <a:xfrm>
              <a:off x="7656" y="6110"/>
              <a:ext cx="1523"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0" name="直接箭头连接符 309"/>
            <p:cNvCxnSpPr/>
            <p:nvPr/>
          </p:nvCxnSpPr>
          <p:spPr>
            <a:xfrm>
              <a:off x="6795" y="6110"/>
              <a:ext cx="42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1" name="直接箭头连接符 310"/>
            <p:cNvCxnSpPr/>
            <p:nvPr/>
          </p:nvCxnSpPr>
          <p:spPr>
            <a:xfrm>
              <a:off x="5941" y="6110"/>
              <a:ext cx="425"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cxnSp>
          <p:nvCxnSpPr>
            <p:cNvPr id="312" name="直接箭头连接符 311"/>
            <p:cNvCxnSpPr/>
            <p:nvPr/>
          </p:nvCxnSpPr>
          <p:spPr>
            <a:xfrm>
              <a:off x="4751" y="6110"/>
              <a:ext cx="580"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313" name="组合 312"/>
            <p:cNvGrpSpPr/>
            <p:nvPr/>
          </p:nvGrpSpPr>
          <p:grpSpPr>
            <a:xfrm>
              <a:off x="9495" y="2323"/>
              <a:ext cx="2451" cy="968"/>
              <a:chOff x="9407" y="3721"/>
              <a:chExt cx="2291" cy="906"/>
            </a:xfrm>
          </p:grpSpPr>
          <p:sp>
            <p:nvSpPr>
              <p:cNvPr id="314" name="弧形 313"/>
              <p:cNvSpPr>
                <a:spLocks noChangeAspect="1"/>
              </p:cNvSpPr>
              <p:nvPr/>
            </p:nvSpPr>
            <p:spPr>
              <a:xfrm rot="18060000">
                <a:off x="9407" y="3721"/>
                <a:ext cx="839" cy="839"/>
              </a:xfrm>
              <a:prstGeom prst="arc">
                <a:avLst>
                  <a:gd name="adj1" fmla="val 15442114"/>
                  <a:gd name="adj2" fmla="val 2644910"/>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15" name="文本框 314"/>
              <p:cNvSpPr txBox="1"/>
              <p:nvPr/>
            </p:nvSpPr>
            <p:spPr>
              <a:xfrm>
                <a:off x="9423" y="3977"/>
                <a:ext cx="2275" cy="497"/>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rPr>
                  <a:t>Pairwise Loss</a:t>
                </a:r>
                <a:endParaRPr lang="en-US" altLang="zh-CN" sz="1600" b="1">
                  <a:solidFill>
                    <a:schemeClr val="bg1"/>
                  </a:solidFill>
                  <a:latin typeface="Times New Roman" panose="02020603050405020304" pitchFamily="18" charset="0"/>
                  <a:ea typeface="Times New Roman" panose="02020603050405020304" pitchFamily="18" charset="0"/>
                </a:endParaRPr>
              </a:p>
            </p:txBody>
          </p:sp>
          <p:sp>
            <p:nvSpPr>
              <p:cNvPr id="316" name="弧形 315"/>
              <p:cNvSpPr>
                <a:spLocks noChangeAspect="1"/>
              </p:cNvSpPr>
              <p:nvPr/>
            </p:nvSpPr>
            <p:spPr>
              <a:xfrm rot="21120000">
                <a:off x="9407" y="3788"/>
                <a:ext cx="839" cy="839"/>
              </a:xfrm>
              <a:prstGeom prst="arc">
                <a:avLst>
                  <a:gd name="adj1" fmla="val 215902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320" name="组合 319"/>
            <p:cNvGrpSpPr/>
            <p:nvPr/>
          </p:nvGrpSpPr>
          <p:grpSpPr>
            <a:xfrm rot="16200000" flipV="1">
              <a:off x="2032" y="3147"/>
              <a:ext cx="1839" cy="1440"/>
              <a:chOff x="3560" y="4775"/>
              <a:chExt cx="1719" cy="1347"/>
            </a:xfrm>
          </p:grpSpPr>
          <p:grpSp>
            <p:nvGrpSpPr>
              <p:cNvPr id="321" name="组合 320"/>
              <p:cNvGrpSpPr/>
              <p:nvPr/>
            </p:nvGrpSpPr>
            <p:grpSpPr>
              <a:xfrm rot="10800000" flipV="1">
                <a:off x="3560" y="4775"/>
                <a:ext cx="1719" cy="1347"/>
                <a:chOff x="1442" y="8589"/>
                <a:chExt cx="2051" cy="1575"/>
              </a:xfrm>
            </p:grpSpPr>
            <p:sp>
              <p:nvSpPr>
                <p:cNvPr id="322" name="文本框 321"/>
                <p:cNvSpPr txBox="1"/>
                <p:nvPr/>
              </p:nvSpPr>
              <p:spPr>
                <a:xfrm rot="10800000" flipH="1">
                  <a:off x="1442" y="9012"/>
                  <a:ext cx="2051" cy="1152"/>
                </a:xfrm>
                <a:prstGeom prst="rect">
                  <a:avLst/>
                </a:prstGeom>
                <a:noFill/>
              </p:spPr>
              <p:txBody>
                <a:bodyPr vert="eaVert" wrap="square" rtlCol="0">
                  <a:spAutoFit/>
                </a:bodyPr>
                <a:lstStyle/>
                <a:p>
                  <a:pPr algn="r">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800" b="1" dirty="0" smtClean="0">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race</a:t>
                  </a:r>
                  <a:endParaRPr lang="en-US" altLang="zh-CN" sz="700" b="1" dirty="0" err="1" smtClean="0">
                    <a:solidFill>
                      <a:schemeClr val="bg1"/>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r">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waterfall</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p:txBody>
            </p:sp>
            <p:sp>
              <p:nvSpPr>
                <p:cNvPr id="323" name="文本框 322"/>
                <p:cNvSpPr txBox="1"/>
                <p:nvPr/>
              </p:nvSpPr>
              <p:spPr>
                <a:xfrm>
                  <a:off x="1442" y="8589"/>
                  <a:ext cx="2001" cy="369"/>
                </a:xfrm>
                <a:prstGeom prst="rect">
                  <a:avLst/>
                </a:prstGeom>
                <a:noFill/>
              </p:spPr>
              <p:txBody>
                <a:bodyPr wrap="square" rtlCol="0">
                  <a:spAutoFit/>
                </a:bodyPr>
                <a:lstStyle/>
                <a:p>
                  <a:pPr algn="dist">
                    <a:lnSpc>
                      <a:spcPct val="80000"/>
                    </a:lnSpc>
                  </a:pPr>
                  <a:r>
                    <a:rPr lang="en-US" altLang="zh-CN" sz="1000" b="1">
                      <a:solidFill>
                        <a:schemeClr val="bg1"/>
                      </a:solidFill>
                      <a:latin typeface="Times New Roman" panose="02020603050405020304" pitchFamily="18" charset="0"/>
                      <a:ea typeface="Times New Roman" panose="02020603050405020304" pitchFamily="18" charset="0"/>
                    </a:rPr>
                    <a:t>10001100 </a:t>
                  </a:r>
                  <a:endParaRPr lang="en-US" altLang="zh-CN" sz="1000" b="1">
                    <a:solidFill>
                      <a:schemeClr val="bg1"/>
                    </a:solidFill>
                    <a:latin typeface="Times New Roman" panose="02020603050405020304" pitchFamily="18" charset="0"/>
                    <a:ea typeface="Times New Roman" panose="02020603050405020304" pitchFamily="18" charset="0"/>
                  </a:endParaRPr>
                </a:p>
              </p:txBody>
            </p:sp>
          </p:grpSp>
          <p:cxnSp>
            <p:nvCxnSpPr>
              <p:cNvPr id="324" name="直接连接符 323"/>
              <p:cNvCxnSpPr/>
              <p:nvPr/>
            </p:nvCxnSpPr>
            <p:spPr>
              <a:xfrm>
                <a:off x="3745" y="5085"/>
                <a:ext cx="1474"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grpSp>
          <p:nvGrpSpPr>
            <p:cNvPr id="325" name="组合 324"/>
            <p:cNvGrpSpPr>
              <a:grpSpLocks noChangeAspect="1"/>
            </p:cNvGrpSpPr>
            <p:nvPr/>
          </p:nvGrpSpPr>
          <p:grpSpPr>
            <a:xfrm>
              <a:off x="16584" y="2949"/>
              <a:ext cx="361" cy="1958"/>
              <a:chOff x="8438" y="1355"/>
              <a:chExt cx="222" cy="1198"/>
            </a:xfrm>
            <a:noFill/>
          </p:grpSpPr>
          <p:sp>
            <p:nvSpPr>
              <p:cNvPr id="326" name=" 11"/>
              <p:cNvSpPr/>
              <p:nvPr/>
            </p:nvSpPr>
            <p:spPr>
              <a:xfrm rot="16200000">
                <a:off x="7950" y="1843"/>
                <a:ext cx="1198" cy="222"/>
              </a:xfrm>
              <a:prstGeom prst="roundRect">
                <a:avLst>
                  <a:gd name="adj" fmla="val 50000"/>
                </a:avLst>
              </a:prstGeom>
              <a:solidFill>
                <a:srgbClr val="F1D2D2"/>
              </a:solidFill>
              <a:ln w="12700">
                <a:solidFill>
                  <a:schemeClr val="tx1"/>
                </a:solidFill>
              </a:ln>
            </p:spPr>
            <p:style>
              <a:lnRef idx="2">
                <a:schemeClr val="accent5"/>
              </a:lnRef>
              <a:fillRef idx="1">
                <a:schemeClr val="lt1"/>
              </a:fillRef>
              <a:effectRef idx="0">
                <a:schemeClr val="accent5"/>
              </a:effectRef>
              <a:fontRef idx="minor">
                <a:schemeClr val="dk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327" name="椭圆 326"/>
              <p:cNvSpPr>
                <a:spLocks noChangeAspect="1"/>
              </p:cNvSpPr>
              <p:nvPr/>
            </p:nvSpPr>
            <p:spPr>
              <a:xfrm rot="10800000">
                <a:off x="8475" y="139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28" name="椭圆 327"/>
              <p:cNvSpPr>
                <a:spLocks noChangeAspect="1"/>
              </p:cNvSpPr>
              <p:nvPr/>
            </p:nvSpPr>
            <p:spPr>
              <a:xfrm rot="10800000">
                <a:off x="8475" y="1588"/>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29" name="椭圆 328"/>
              <p:cNvSpPr>
                <a:spLocks noChangeAspect="1"/>
              </p:cNvSpPr>
              <p:nvPr/>
            </p:nvSpPr>
            <p:spPr>
              <a:xfrm rot="10800000">
                <a:off x="8475" y="2170"/>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0" name="椭圆 329"/>
              <p:cNvSpPr>
                <a:spLocks noChangeAspect="1"/>
              </p:cNvSpPr>
              <p:nvPr/>
            </p:nvSpPr>
            <p:spPr>
              <a:xfrm rot="10800000">
                <a:off x="8475" y="2364"/>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1" name="椭圆 330"/>
              <p:cNvSpPr>
                <a:spLocks noChangeAspect="1"/>
              </p:cNvSpPr>
              <p:nvPr/>
            </p:nvSpPr>
            <p:spPr>
              <a:xfrm rot="10800000">
                <a:off x="8475" y="1782"/>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2" name="椭圆 331"/>
              <p:cNvSpPr>
                <a:spLocks noChangeAspect="1"/>
              </p:cNvSpPr>
              <p:nvPr/>
            </p:nvSpPr>
            <p:spPr>
              <a:xfrm rot="10800000">
                <a:off x="8475" y="1976"/>
                <a:ext cx="147" cy="147"/>
              </a:xfrm>
              <a:prstGeom prst="ellipse">
                <a:avLst/>
              </a:prstGeom>
              <a:solidFill>
                <a:schemeClr val="bg1"/>
              </a:solidFill>
              <a:ln w="12700">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cxnSp>
          <p:nvCxnSpPr>
            <p:cNvPr id="333" name="直接箭头连接符 332"/>
            <p:cNvCxnSpPr/>
            <p:nvPr/>
          </p:nvCxnSpPr>
          <p:spPr>
            <a:xfrm>
              <a:off x="9715" y="3810"/>
              <a:ext cx="3481" cy="0"/>
            </a:xfrm>
            <a:prstGeom prst="straightConnector1">
              <a:avLst/>
            </a:prstGeom>
            <a:ln w="38100">
              <a:solidFill>
                <a:schemeClr val="bg1"/>
              </a:solidFill>
              <a:tailEnd type="triangle" w="med" len="sm"/>
            </a:ln>
          </p:spPr>
          <p:style>
            <a:lnRef idx="1">
              <a:schemeClr val="accent1"/>
            </a:lnRef>
            <a:fillRef idx="0">
              <a:schemeClr val="accent1"/>
            </a:fillRef>
            <a:effectRef idx="0">
              <a:schemeClr val="accent1"/>
            </a:effectRef>
            <a:fontRef idx="minor">
              <a:schemeClr val="tx1"/>
            </a:fontRef>
          </p:style>
        </p:cxnSp>
        <p:grpSp>
          <p:nvGrpSpPr>
            <p:cNvPr id="335" name="组合 334"/>
            <p:cNvGrpSpPr/>
            <p:nvPr/>
          </p:nvGrpSpPr>
          <p:grpSpPr>
            <a:xfrm>
              <a:off x="13444" y="2401"/>
              <a:ext cx="2612" cy="968"/>
              <a:chOff x="9407" y="3721"/>
              <a:chExt cx="2441" cy="906"/>
            </a:xfrm>
          </p:grpSpPr>
          <p:sp>
            <p:nvSpPr>
              <p:cNvPr id="336" name="弧形 335"/>
              <p:cNvSpPr>
                <a:spLocks noChangeAspect="1"/>
              </p:cNvSpPr>
              <p:nvPr/>
            </p:nvSpPr>
            <p:spPr>
              <a:xfrm rot="18060000">
                <a:off x="9407" y="3721"/>
                <a:ext cx="839" cy="839"/>
              </a:xfrm>
              <a:prstGeom prst="arc">
                <a:avLst>
                  <a:gd name="adj1" fmla="val 15442114"/>
                  <a:gd name="adj2" fmla="val 2644910"/>
                </a:avLst>
              </a:prstGeom>
              <a:ln w="44450">
                <a:prstDash val="sys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37" name="文本框 336"/>
              <p:cNvSpPr txBox="1"/>
              <p:nvPr/>
            </p:nvSpPr>
            <p:spPr>
              <a:xfrm>
                <a:off x="9573" y="3983"/>
                <a:ext cx="2275" cy="497"/>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rPr>
                  <a:t>Pairwise Loss</a:t>
                </a:r>
                <a:endParaRPr lang="en-US" altLang="zh-CN" sz="1600" b="1">
                  <a:solidFill>
                    <a:schemeClr val="bg1"/>
                  </a:solidFill>
                  <a:latin typeface="Times New Roman" panose="02020603050405020304" pitchFamily="18" charset="0"/>
                  <a:ea typeface="Times New Roman" panose="02020603050405020304" pitchFamily="18" charset="0"/>
                </a:endParaRPr>
              </a:p>
            </p:txBody>
          </p:sp>
          <p:sp>
            <p:nvSpPr>
              <p:cNvPr id="338" name="弧形 337"/>
              <p:cNvSpPr>
                <a:spLocks noChangeAspect="1"/>
              </p:cNvSpPr>
              <p:nvPr/>
            </p:nvSpPr>
            <p:spPr>
              <a:xfrm rot="21120000">
                <a:off x="9407" y="3788"/>
                <a:ext cx="839" cy="839"/>
              </a:xfrm>
              <a:prstGeom prst="arc">
                <a:avLst>
                  <a:gd name="adj1" fmla="val 2159024"/>
                  <a:gd name="adj2" fmla="val 7675316"/>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344" name="组合 343"/>
            <p:cNvGrpSpPr/>
            <p:nvPr/>
          </p:nvGrpSpPr>
          <p:grpSpPr>
            <a:xfrm rot="16200000" flipV="1">
              <a:off x="16837" y="3200"/>
              <a:ext cx="1855" cy="1366"/>
              <a:chOff x="3579" y="3796"/>
              <a:chExt cx="1734" cy="1277"/>
            </a:xfrm>
          </p:grpSpPr>
          <p:grpSp>
            <p:nvGrpSpPr>
              <p:cNvPr id="345" name="组合 344"/>
              <p:cNvGrpSpPr/>
              <p:nvPr/>
            </p:nvGrpSpPr>
            <p:grpSpPr>
              <a:xfrm rot="10800000" flipV="1">
                <a:off x="3579" y="3796"/>
                <a:ext cx="1734" cy="1277"/>
                <a:chOff x="1401" y="7444"/>
                <a:chExt cx="2069" cy="1493"/>
              </a:xfrm>
            </p:grpSpPr>
            <p:sp>
              <p:nvSpPr>
                <p:cNvPr id="346" name="文本框 345"/>
                <p:cNvSpPr txBox="1"/>
                <p:nvPr/>
              </p:nvSpPr>
              <p:spPr>
                <a:xfrm rot="10800000" flipH="1">
                  <a:off x="1419" y="7444"/>
                  <a:ext cx="2051" cy="1152"/>
                </a:xfrm>
                <a:prstGeom prst="rect">
                  <a:avLst/>
                </a:prstGeom>
                <a:noFill/>
              </p:spPr>
              <p:txBody>
                <a:bodyPr vert="eaVert" wrap="square" rtlCol="0">
                  <a:spAutoFit/>
                </a:bodyPr>
                <a:lstStyle/>
                <a:p>
                  <a:pPr algn="l">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person</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bicycle</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car</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swimmers</a:t>
                  </a:r>
                  <a:endParaRPr lang="en-US" altLang="zh-CN" sz="800" b="1" dirty="0" err="1">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smtClean="0">
                      <a:solidFill>
                        <a:schemeClr val="bg1"/>
                      </a:solidFill>
                      <a:latin typeface="Times New Roman" panose="02020603050405020304" pitchFamily="18" charset="0"/>
                      <a:ea typeface="Times New Roman" panose="02020603050405020304" pitchFamily="18" charset="0"/>
                      <a:sym typeface="+mn-ea"/>
                    </a:rPr>
                    <a:t>horse</a:t>
                  </a:r>
                  <a:endParaRPr lang="en-US" altLang="zh-CN" sz="800" b="1" dirty="0" smtClean="0">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solidFill>
                      <a:latin typeface="Times New Roman" panose="02020603050405020304" pitchFamily="18" charset="0"/>
                      <a:ea typeface="Times New Roman" panose="02020603050405020304" pitchFamily="18" charset="0"/>
                      <a:sym typeface="+mn-ea"/>
                    </a:rPr>
                    <a:t>race</a:t>
                  </a:r>
                  <a:endParaRPr lang="en-US" altLang="zh-CN" sz="700" b="1" dirty="0" err="1" smtClean="0">
                    <a:solidFill>
                      <a:schemeClr val="bg1"/>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buildings</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a:p>
                  <a:pPr algn="l">
                    <a:lnSpc>
                      <a:spcPct val="100000"/>
                    </a:lnSpc>
                  </a:pPr>
                  <a:r>
                    <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rPr>
                    <a:t>waterfall</a:t>
                  </a:r>
                  <a:endParaRPr lang="en-US" altLang="zh-CN" sz="800" b="1" dirty="0" err="1">
                    <a:solidFill>
                      <a:schemeClr val="bg1">
                        <a:lumMod val="50000"/>
                      </a:schemeClr>
                    </a:solidFill>
                    <a:latin typeface="Times New Roman" panose="02020603050405020304" pitchFamily="18" charset="0"/>
                    <a:ea typeface="Times New Roman" panose="02020603050405020304" pitchFamily="18" charset="0"/>
                    <a:sym typeface="+mn-ea"/>
                  </a:endParaRPr>
                </a:p>
              </p:txBody>
            </p:sp>
            <p:sp>
              <p:nvSpPr>
                <p:cNvPr id="347" name="文本框 346"/>
                <p:cNvSpPr txBox="1"/>
                <p:nvPr/>
              </p:nvSpPr>
              <p:spPr>
                <a:xfrm>
                  <a:off x="1401" y="8569"/>
                  <a:ext cx="2039" cy="368"/>
                </a:xfrm>
                <a:prstGeom prst="rect">
                  <a:avLst/>
                </a:prstGeom>
                <a:noFill/>
              </p:spPr>
              <p:txBody>
                <a:bodyPr wrap="square" rtlCol="0">
                  <a:spAutoFit/>
                </a:bodyPr>
                <a:lstStyle/>
                <a:p>
                  <a:pPr algn="dist">
                    <a:lnSpc>
                      <a:spcPct val="80000"/>
                    </a:lnSpc>
                  </a:pPr>
                  <a:r>
                    <a:rPr lang="en-US" altLang="zh-CN" sz="1000" b="1">
                      <a:solidFill>
                        <a:schemeClr val="bg1"/>
                      </a:solidFill>
                      <a:latin typeface="Times New Roman" panose="02020603050405020304" pitchFamily="18" charset="0"/>
                      <a:ea typeface="Times New Roman" panose="02020603050405020304" pitchFamily="18" charset="0"/>
                    </a:rPr>
                    <a:t>10001100 </a:t>
                  </a:r>
                  <a:endParaRPr lang="en-US" altLang="zh-CN" sz="1000" b="1">
                    <a:solidFill>
                      <a:schemeClr val="bg1"/>
                    </a:solidFill>
                    <a:latin typeface="Times New Roman" panose="02020603050405020304" pitchFamily="18" charset="0"/>
                    <a:ea typeface="Times New Roman" panose="02020603050405020304" pitchFamily="18" charset="0"/>
                  </a:endParaRPr>
                </a:p>
              </p:txBody>
            </p:sp>
          </p:grpSp>
          <p:cxnSp>
            <p:nvCxnSpPr>
              <p:cNvPr id="348" name="直接连接符 347"/>
              <p:cNvCxnSpPr/>
              <p:nvPr/>
            </p:nvCxnSpPr>
            <p:spPr>
              <a:xfrm>
                <a:off x="3766" y="4775"/>
                <a:ext cx="1474" cy="0"/>
              </a:xfrm>
              <a:prstGeom prst="line">
                <a:avLst/>
              </a:prstGeom>
              <a:ln w="19050">
                <a:solidFill>
                  <a:srgbClr val="BE3C3C"/>
                </a:solidFill>
              </a:ln>
            </p:spPr>
            <p:style>
              <a:lnRef idx="1">
                <a:schemeClr val="accent1"/>
              </a:lnRef>
              <a:fillRef idx="0">
                <a:schemeClr val="accent1"/>
              </a:fillRef>
              <a:effectRef idx="0">
                <a:schemeClr val="accent1"/>
              </a:effectRef>
              <a:fontRef idx="minor">
                <a:schemeClr val="tx1"/>
              </a:fontRef>
            </p:style>
          </p:cxnSp>
        </p:grpSp>
      </p:grpSp>
      <p:grpSp>
        <p:nvGrpSpPr>
          <p:cNvPr id="2" name="组合 1"/>
          <p:cNvGrpSpPr/>
          <p:nvPr/>
        </p:nvGrpSpPr>
        <p:grpSpPr>
          <a:xfrm>
            <a:off x="5113655" y="1378585"/>
            <a:ext cx="2524760" cy="3487420"/>
            <a:chOff x="8053" y="2171"/>
            <a:chExt cx="3976" cy="5492"/>
          </a:xfrm>
        </p:grpSpPr>
        <p:grpSp>
          <p:nvGrpSpPr>
            <p:cNvPr id="211" name="组合 210"/>
            <p:cNvGrpSpPr>
              <a:grpSpLocks noChangeAspect="1"/>
            </p:cNvGrpSpPr>
            <p:nvPr/>
          </p:nvGrpSpPr>
          <p:grpSpPr>
            <a:xfrm>
              <a:off x="9237" y="2702"/>
              <a:ext cx="405" cy="2175"/>
              <a:chOff x="6818" y="3042"/>
              <a:chExt cx="368" cy="1978"/>
            </a:xfrm>
          </p:grpSpPr>
          <p:sp>
            <p:nvSpPr>
              <p:cNvPr id="213" name="圆角矩形 212"/>
              <p:cNvSpPr/>
              <p:nvPr/>
            </p:nvSpPr>
            <p:spPr>
              <a:xfrm>
                <a:off x="6818" y="3042"/>
                <a:ext cx="369" cy="1979"/>
              </a:xfrm>
              <a:prstGeom prst="roundRect">
                <a:avLst/>
              </a:prstGeom>
              <a:ln>
                <a:solidFill>
                  <a:srgbClr val="BE3C3C"/>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23" name="组合 222"/>
              <p:cNvGrpSpPr/>
              <p:nvPr/>
            </p:nvGrpSpPr>
            <p:grpSpPr>
              <a:xfrm>
                <a:off x="6861" y="3117"/>
                <a:ext cx="282" cy="502"/>
                <a:chOff x="6861" y="3117"/>
                <a:chExt cx="282" cy="502"/>
              </a:xfrm>
            </p:grpSpPr>
            <p:sp>
              <p:nvSpPr>
                <p:cNvPr id="224" name="圆角矩形 223"/>
                <p:cNvSpPr/>
                <p:nvPr/>
              </p:nvSpPr>
              <p:spPr>
                <a:xfrm>
                  <a:off x="6861" y="3117"/>
                  <a:ext cx="283" cy="113"/>
                </a:xfrm>
                <a:prstGeom prst="roundRect">
                  <a:avLst/>
                </a:prstGeom>
                <a:solidFill>
                  <a:srgbClr val="D26481"/>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27" name="圆角矩形 226"/>
                <p:cNvSpPr/>
                <p:nvPr/>
              </p:nvSpPr>
              <p:spPr>
                <a:xfrm>
                  <a:off x="6861" y="3312"/>
                  <a:ext cx="283" cy="113"/>
                </a:xfrm>
                <a:prstGeom prst="roundRect">
                  <a:avLst/>
                </a:prstGeom>
                <a:solidFill>
                  <a:srgbClr val="7AB74D"/>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28" name="圆角矩形 227"/>
                <p:cNvSpPr/>
                <p:nvPr/>
              </p:nvSpPr>
              <p:spPr>
                <a:xfrm>
                  <a:off x="6861" y="3507"/>
                  <a:ext cx="283" cy="113"/>
                </a:xfrm>
                <a:prstGeom prst="roundRect">
                  <a:avLst/>
                </a:prstGeom>
                <a:solidFill>
                  <a:srgbClr val="EF863F"/>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229" name="椭圆 228"/>
              <p:cNvSpPr/>
              <p:nvPr/>
            </p:nvSpPr>
            <p:spPr>
              <a:xfrm rot="10800000">
                <a:off x="6957" y="3981"/>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0" name="椭圆 229"/>
              <p:cNvSpPr/>
              <p:nvPr/>
            </p:nvSpPr>
            <p:spPr>
              <a:xfrm rot="10800000">
                <a:off x="6957" y="3849"/>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2" name="椭圆 231"/>
              <p:cNvSpPr/>
              <p:nvPr/>
            </p:nvSpPr>
            <p:spPr>
              <a:xfrm rot="10800000">
                <a:off x="6957" y="4113"/>
                <a:ext cx="92" cy="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34" name="组合 233"/>
              <p:cNvGrpSpPr/>
              <p:nvPr/>
            </p:nvGrpSpPr>
            <p:grpSpPr>
              <a:xfrm>
                <a:off x="6862" y="4440"/>
                <a:ext cx="282" cy="502"/>
                <a:chOff x="6861" y="3117"/>
                <a:chExt cx="282" cy="502"/>
              </a:xfrm>
            </p:grpSpPr>
            <p:sp>
              <p:nvSpPr>
                <p:cNvPr id="235" name="圆角矩形 234"/>
                <p:cNvSpPr/>
                <p:nvPr/>
              </p:nvSpPr>
              <p:spPr>
                <a:xfrm>
                  <a:off x="6861" y="3117"/>
                  <a:ext cx="283" cy="113"/>
                </a:xfrm>
                <a:prstGeom prst="roundRect">
                  <a:avLst/>
                </a:prstGeom>
                <a:solidFill>
                  <a:srgbClr val="EF863F"/>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6" name="圆角矩形 235"/>
                <p:cNvSpPr/>
                <p:nvPr/>
              </p:nvSpPr>
              <p:spPr>
                <a:xfrm>
                  <a:off x="6861" y="3312"/>
                  <a:ext cx="283" cy="113"/>
                </a:xfrm>
                <a:prstGeom prst="roundRect">
                  <a:avLst/>
                </a:prstGeom>
                <a:solidFill>
                  <a:srgbClr val="D2648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37" name="圆角矩形 236"/>
                <p:cNvSpPr/>
                <p:nvPr/>
              </p:nvSpPr>
              <p:spPr>
                <a:xfrm>
                  <a:off x="6861" y="3507"/>
                  <a:ext cx="283" cy="113"/>
                </a:xfrm>
                <a:prstGeom prst="roundRect">
                  <a:avLst/>
                </a:prstGeom>
                <a:solidFill>
                  <a:srgbClr val="7AB74D"/>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grpSp>
          <p:nvGrpSpPr>
            <p:cNvPr id="238" name="组合 237"/>
            <p:cNvGrpSpPr>
              <a:grpSpLocks noChangeAspect="1"/>
            </p:cNvGrpSpPr>
            <p:nvPr/>
          </p:nvGrpSpPr>
          <p:grpSpPr>
            <a:xfrm>
              <a:off x="9237" y="5053"/>
              <a:ext cx="405" cy="2175"/>
              <a:chOff x="6818" y="3042"/>
              <a:chExt cx="368" cy="1978"/>
            </a:xfrm>
          </p:grpSpPr>
          <p:sp>
            <p:nvSpPr>
              <p:cNvPr id="239" name="圆角矩形 238"/>
              <p:cNvSpPr/>
              <p:nvPr/>
            </p:nvSpPr>
            <p:spPr>
              <a:xfrm>
                <a:off x="6818" y="3042"/>
                <a:ext cx="369" cy="1979"/>
              </a:xfrm>
              <a:prstGeom prst="roundRect">
                <a:avLst/>
              </a:prstGeom>
              <a:ln>
                <a:solidFill>
                  <a:srgbClr val="17375E"/>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40" name="组合 239"/>
              <p:cNvGrpSpPr/>
              <p:nvPr/>
            </p:nvGrpSpPr>
            <p:grpSpPr>
              <a:xfrm>
                <a:off x="6861" y="3117"/>
                <a:ext cx="282" cy="502"/>
                <a:chOff x="6861" y="3117"/>
                <a:chExt cx="282" cy="502"/>
              </a:xfrm>
            </p:grpSpPr>
            <p:sp>
              <p:nvSpPr>
                <p:cNvPr id="241" name="圆角矩形 240"/>
                <p:cNvSpPr/>
                <p:nvPr/>
              </p:nvSpPr>
              <p:spPr>
                <a:xfrm>
                  <a:off x="6861" y="3117"/>
                  <a:ext cx="283" cy="113"/>
                </a:xfrm>
                <a:prstGeom prst="roundRect">
                  <a:avLst/>
                </a:prstGeom>
                <a:solidFill>
                  <a:srgbClr val="D26481"/>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2" name="圆角矩形 241"/>
                <p:cNvSpPr/>
                <p:nvPr/>
              </p:nvSpPr>
              <p:spPr>
                <a:xfrm>
                  <a:off x="6861" y="3312"/>
                  <a:ext cx="283" cy="113"/>
                </a:xfrm>
                <a:prstGeom prst="roundRect">
                  <a:avLst/>
                </a:prstGeom>
                <a:solidFill>
                  <a:srgbClr val="7AB74D"/>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3" name="圆角矩形 242"/>
                <p:cNvSpPr/>
                <p:nvPr/>
              </p:nvSpPr>
              <p:spPr>
                <a:xfrm>
                  <a:off x="6861" y="3507"/>
                  <a:ext cx="283" cy="113"/>
                </a:xfrm>
                <a:prstGeom prst="roundRect">
                  <a:avLst/>
                </a:prstGeom>
                <a:solidFill>
                  <a:srgbClr val="EF863F"/>
                </a:solidFill>
                <a:ln w="3175" cmpd="sng">
                  <a:solidFill>
                    <a:schemeClr val="tx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244" name="椭圆 243"/>
              <p:cNvSpPr/>
              <p:nvPr/>
            </p:nvSpPr>
            <p:spPr>
              <a:xfrm rot="10800000">
                <a:off x="6957" y="3981"/>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5" name="椭圆 244"/>
              <p:cNvSpPr/>
              <p:nvPr/>
            </p:nvSpPr>
            <p:spPr>
              <a:xfrm rot="10800000">
                <a:off x="6957" y="3849"/>
                <a:ext cx="92" cy="9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6" name="椭圆 245"/>
              <p:cNvSpPr/>
              <p:nvPr/>
            </p:nvSpPr>
            <p:spPr>
              <a:xfrm rot="10800000">
                <a:off x="6957" y="4113"/>
                <a:ext cx="92" cy="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nvGrpSpPr>
              <p:cNvPr id="247" name="组合 246"/>
              <p:cNvGrpSpPr/>
              <p:nvPr/>
            </p:nvGrpSpPr>
            <p:grpSpPr>
              <a:xfrm>
                <a:off x="6862" y="4440"/>
                <a:ext cx="282" cy="502"/>
                <a:chOff x="6861" y="3117"/>
                <a:chExt cx="282" cy="502"/>
              </a:xfrm>
            </p:grpSpPr>
            <p:sp>
              <p:nvSpPr>
                <p:cNvPr id="248" name="圆角矩形 247"/>
                <p:cNvSpPr/>
                <p:nvPr/>
              </p:nvSpPr>
              <p:spPr>
                <a:xfrm>
                  <a:off x="6861" y="3117"/>
                  <a:ext cx="283" cy="113"/>
                </a:xfrm>
                <a:prstGeom prst="roundRect">
                  <a:avLst/>
                </a:prstGeom>
                <a:solidFill>
                  <a:srgbClr val="EF863F"/>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49" name="圆角矩形 248"/>
                <p:cNvSpPr/>
                <p:nvPr/>
              </p:nvSpPr>
              <p:spPr>
                <a:xfrm>
                  <a:off x="6861" y="3312"/>
                  <a:ext cx="283" cy="113"/>
                </a:xfrm>
                <a:prstGeom prst="roundRect">
                  <a:avLst/>
                </a:prstGeom>
                <a:solidFill>
                  <a:srgbClr val="D26480"/>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50" name="圆角矩形 249"/>
                <p:cNvSpPr/>
                <p:nvPr/>
              </p:nvSpPr>
              <p:spPr>
                <a:xfrm>
                  <a:off x="6861" y="3507"/>
                  <a:ext cx="283" cy="113"/>
                </a:xfrm>
                <a:prstGeom prst="roundRect">
                  <a:avLst/>
                </a:prstGeom>
                <a:solidFill>
                  <a:srgbClr val="7AB74D"/>
                </a:solidFill>
                <a:ln w="3175">
                  <a:solidFill>
                    <a:srgbClr val="17375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sp>
          <p:nvSpPr>
            <p:cNvPr id="299" name="文本框 298"/>
            <p:cNvSpPr txBox="1"/>
            <p:nvPr/>
          </p:nvSpPr>
          <p:spPr>
            <a:xfrm>
              <a:off x="8519" y="7227"/>
              <a:ext cx="2993" cy="434"/>
            </a:xfrm>
            <a:prstGeom prst="rect">
              <a:avLst/>
            </a:prstGeom>
            <a:noFill/>
          </p:spPr>
          <p:txBody>
            <a:bodyPr wrap="square" rtlCol="0">
              <a:spAutoFit/>
            </a:bodyPr>
            <a:lstStyle/>
            <a:p>
              <a:r>
                <a:rPr lang="en-US" altLang="zh-CN" sz="1200" b="1">
                  <a:solidFill>
                    <a:schemeClr val="bg1"/>
                  </a:solidFill>
                  <a:latin typeface="Times New Roman" panose="02020603050405020304" pitchFamily="18" charset="0"/>
                  <a:ea typeface="Times New Roman" panose="02020603050405020304" pitchFamily="18" charset="0"/>
                </a:rPr>
                <a:t>Common Semantic Space</a:t>
              </a:r>
              <a:endParaRPr lang="en-US" altLang="zh-CN" sz="1200" b="1">
                <a:solidFill>
                  <a:schemeClr val="bg1"/>
                </a:solidFill>
                <a:latin typeface="Times New Roman" panose="02020603050405020304" pitchFamily="18" charset="0"/>
                <a:ea typeface="Times New Roman" panose="02020603050405020304" pitchFamily="18" charset="0"/>
              </a:endParaRPr>
            </a:p>
          </p:txBody>
        </p:sp>
        <p:grpSp>
          <p:nvGrpSpPr>
            <p:cNvPr id="317" name="组合 316"/>
            <p:cNvGrpSpPr/>
            <p:nvPr/>
          </p:nvGrpSpPr>
          <p:grpSpPr>
            <a:xfrm rot="21360000">
              <a:off x="9499" y="4347"/>
              <a:ext cx="866" cy="1278"/>
              <a:chOff x="8620" y="6332"/>
              <a:chExt cx="810" cy="1195"/>
            </a:xfrm>
          </p:grpSpPr>
          <p:sp>
            <p:nvSpPr>
              <p:cNvPr id="318" name="弧形 317"/>
              <p:cNvSpPr>
                <a:spLocks noChangeAspect="1"/>
              </p:cNvSpPr>
              <p:nvPr/>
            </p:nvSpPr>
            <p:spPr>
              <a:xfrm rot="20880000">
                <a:off x="8620" y="6332"/>
                <a:ext cx="810" cy="902"/>
              </a:xfrm>
              <a:prstGeom prst="arc">
                <a:avLst>
                  <a:gd name="adj1" fmla="val 15598430"/>
                  <a:gd name="adj2" fmla="val 891280"/>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19" name="弧形 318"/>
              <p:cNvSpPr>
                <a:spLocks noChangeAspect="1"/>
              </p:cNvSpPr>
              <p:nvPr/>
            </p:nvSpPr>
            <p:spPr>
              <a:xfrm rot="1560000">
                <a:off x="8699" y="6669"/>
                <a:ext cx="701" cy="858"/>
              </a:xfrm>
              <a:prstGeom prst="arc">
                <a:avLst>
                  <a:gd name="adj1" fmla="val 19877404"/>
                  <a:gd name="adj2" fmla="val 5375537"/>
                </a:avLst>
              </a:prstGeom>
              <a:ln w="44450">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sp>
          <p:nvSpPr>
            <p:cNvPr id="334" name="文本框 333"/>
            <p:cNvSpPr txBox="1"/>
            <p:nvPr/>
          </p:nvSpPr>
          <p:spPr>
            <a:xfrm>
              <a:off x="9597" y="4671"/>
              <a:ext cx="2433" cy="531"/>
            </a:xfrm>
            <a:prstGeom prst="rect">
              <a:avLst/>
            </a:prstGeom>
            <a:noFill/>
          </p:spPr>
          <p:txBody>
            <a:bodyPr wrap="square" rtlCol="0">
              <a:spAutoFit/>
            </a:bodyPr>
            <a:lstStyle/>
            <a:p>
              <a:r>
                <a:rPr lang="en-US" altLang="zh-CN" sz="1600" b="1">
                  <a:solidFill>
                    <a:schemeClr val="bg1"/>
                  </a:solidFill>
                  <a:latin typeface="Times New Roman" panose="02020603050405020304" pitchFamily="18" charset="0"/>
                  <a:ea typeface="Times New Roman" panose="02020603050405020304" pitchFamily="18" charset="0"/>
                  <a:sym typeface="+mn-ea"/>
                </a:rPr>
                <a:t>Pairwise Loss</a:t>
              </a:r>
              <a:endParaRPr lang="en-US" altLang="zh-CN" sz="1600" b="1">
                <a:solidFill>
                  <a:schemeClr val="bg1"/>
                </a:solidFill>
                <a:latin typeface="Times New Roman" panose="02020603050405020304" pitchFamily="18" charset="0"/>
                <a:ea typeface="Times New Roman" panose="02020603050405020304" pitchFamily="18" charset="0"/>
                <a:sym typeface="+mn-ea"/>
              </a:endParaRPr>
            </a:p>
          </p:txBody>
        </p:sp>
        <p:sp>
          <p:nvSpPr>
            <p:cNvPr id="8" name="圆角矩形 7"/>
            <p:cNvSpPr/>
            <p:nvPr/>
          </p:nvSpPr>
          <p:spPr>
            <a:xfrm>
              <a:off x="8053" y="2171"/>
              <a:ext cx="3916" cy="5493"/>
            </a:xfrm>
            <a:prstGeom prst="roundRect">
              <a:avLst/>
            </a:prstGeom>
            <a:noFill/>
            <a:ln w="12700">
              <a:solidFill>
                <a:srgbClr val="CE6464"/>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4" name="组合 3"/>
          <p:cNvGrpSpPr/>
          <p:nvPr/>
        </p:nvGrpSpPr>
        <p:grpSpPr>
          <a:xfrm>
            <a:off x="7781925" y="1378585"/>
            <a:ext cx="2485390" cy="3487420"/>
            <a:chOff x="12255" y="2171"/>
            <a:chExt cx="3914" cy="5492"/>
          </a:xfrm>
        </p:grpSpPr>
        <p:grpSp>
          <p:nvGrpSpPr>
            <p:cNvPr id="156" name="组合 155"/>
            <p:cNvGrpSpPr>
              <a:grpSpLocks noChangeAspect="1"/>
            </p:cNvGrpSpPr>
            <p:nvPr/>
          </p:nvGrpSpPr>
          <p:grpSpPr>
            <a:xfrm>
              <a:off x="13249" y="5121"/>
              <a:ext cx="303" cy="2103"/>
              <a:chOff x="11623" y="4380"/>
              <a:chExt cx="340" cy="2337"/>
            </a:xfrm>
          </p:grpSpPr>
          <p:sp>
            <p:nvSpPr>
              <p:cNvPr id="157" name="矩形 156"/>
              <p:cNvSpPr/>
              <p:nvPr/>
            </p:nvSpPr>
            <p:spPr>
              <a:xfrm>
                <a:off x="11623" y="4380"/>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60" name="矩形 159"/>
              <p:cNvSpPr/>
              <p:nvPr/>
            </p:nvSpPr>
            <p:spPr>
              <a:xfrm>
                <a:off x="11623" y="4705"/>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64" name="矩形 163"/>
              <p:cNvSpPr/>
              <p:nvPr/>
            </p:nvSpPr>
            <p:spPr>
              <a:xfrm>
                <a:off x="11623" y="5046"/>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2" name="矩形 171"/>
              <p:cNvSpPr/>
              <p:nvPr/>
            </p:nvSpPr>
            <p:spPr>
              <a:xfrm>
                <a:off x="11623" y="5371"/>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4" name="矩形 173"/>
              <p:cNvSpPr/>
              <p:nvPr/>
            </p:nvSpPr>
            <p:spPr>
              <a:xfrm>
                <a:off x="11623" y="5711"/>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6" name="矩形 175"/>
              <p:cNvSpPr/>
              <p:nvPr/>
            </p:nvSpPr>
            <p:spPr>
              <a:xfrm>
                <a:off x="11623" y="6036"/>
                <a:ext cx="340" cy="340"/>
              </a:xfrm>
              <a:prstGeom prst="rect">
                <a:avLst/>
              </a:prstGeom>
              <a:solidFill>
                <a:schemeClr val="tx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178" name="矩形 177"/>
              <p:cNvSpPr/>
              <p:nvPr/>
            </p:nvSpPr>
            <p:spPr>
              <a:xfrm>
                <a:off x="11623" y="6377"/>
                <a:ext cx="340" cy="340"/>
              </a:xfrm>
              <a:prstGeom prst="rect">
                <a:avLst/>
              </a:prstGeom>
              <a:solidFill>
                <a:schemeClr val="bg1"/>
              </a:solidFill>
              <a:ln w="19050">
                <a:solidFill>
                  <a:srgbClr val="385D8A"/>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289" name="组合 288"/>
            <p:cNvGrpSpPr>
              <a:grpSpLocks noChangeAspect="1"/>
            </p:cNvGrpSpPr>
            <p:nvPr/>
          </p:nvGrpSpPr>
          <p:grpSpPr>
            <a:xfrm>
              <a:off x="13249" y="2773"/>
              <a:ext cx="303" cy="2103"/>
              <a:chOff x="11623" y="4380"/>
              <a:chExt cx="340" cy="2337"/>
            </a:xfrm>
          </p:grpSpPr>
          <p:sp>
            <p:nvSpPr>
              <p:cNvPr id="290" name="矩形 289"/>
              <p:cNvSpPr/>
              <p:nvPr/>
            </p:nvSpPr>
            <p:spPr>
              <a:xfrm>
                <a:off x="11623" y="4380"/>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1" name="矩形 290"/>
              <p:cNvSpPr/>
              <p:nvPr/>
            </p:nvSpPr>
            <p:spPr>
              <a:xfrm>
                <a:off x="11623" y="4705"/>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2" name="矩形 291"/>
              <p:cNvSpPr/>
              <p:nvPr/>
            </p:nvSpPr>
            <p:spPr>
              <a:xfrm>
                <a:off x="11623" y="5046"/>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3" name="矩形 292"/>
              <p:cNvSpPr/>
              <p:nvPr/>
            </p:nvSpPr>
            <p:spPr>
              <a:xfrm>
                <a:off x="11623" y="5371"/>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4" name="矩形 293"/>
              <p:cNvSpPr/>
              <p:nvPr/>
            </p:nvSpPr>
            <p:spPr>
              <a:xfrm>
                <a:off x="11623" y="5711"/>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5" name="矩形 294"/>
              <p:cNvSpPr/>
              <p:nvPr/>
            </p:nvSpPr>
            <p:spPr>
              <a:xfrm>
                <a:off x="11623" y="6036"/>
                <a:ext cx="340" cy="340"/>
              </a:xfrm>
              <a:prstGeom prst="rect">
                <a:avLst/>
              </a:prstGeom>
              <a:solidFill>
                <a:schemeClr val="tx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296" name="矩形 295"/>
              <p:cNvSpPr/>
              <p:nvPr/>
            </p:nvSpPr>
            <p:spPr>
              <a:xfrm>
                <a:off x="11623" y="6377"/>
                <a:ext cx="340" cy="340"/>
              </a:xfrm>
              <a:prstGeom prst="rect">
                <a:avLst/>
              </a:prstGeom>
              <a:solidFill>
                <a:schemeClr val="bg1"/>
              </a:solidFill>
              <a:ln w="19050">
                <a:solidFill>
                  <a:srgbClr val="BE3C3C"/>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nvGrpSpPr>
            <p:cNvPr id="339" name="组合 338"/>
            <p:cNvGrpSpPr/>
            <p:nvPr/>
          </p:nvGrpSpPr>
          <p:grpSpPr>
            <a:xfrm>
              <a:off x="13329" y="4277"/>
              <a:ext cx="2841" cy="1457"/>
              <a:chOff x="10118" y="3940"/>
              <a:chExt cx="2221" cy="1139"/>
            </a:xfrm>
          </p:grpSpPr>
          <p:sp>
            <p:nvSpPr>
              <p:cNvPr id="340" name="文本框 339"/>
              <p:cNvSpPr txBox="1"/>
              <p:nvPr/>
            </p:nvSpPr>
            <p:spPr>
              <a:xfrm>
                <a:off x="10118" y="4139"/>
                <a:ext cx="2221" cy="718"/>
              </a:xfrm>
              <a:prstGeom prst="rect">
                <a:avLst/>
              </a:prstGeom>
              <a:noFill/>
            </p:spPr>
            <p:txBody>
              <a:bodyPr wrap="square" rtlCol="0">
                <a:spAutoFit/>
              </a:bodyPr>
              <a:lstStyle/>
              <a:p>
                <a:pPr algn="ctr"/>
                <a:r>
                  <a:rPr lang="en-US" altLang="zh-CN" sz="1600" b="1">
                    <a:solidFill>
                      <a:schemeClr val="bg1"/>
                    </a:solidFill>
                    <a:latin typeface="Times New Roman" panose="02020603050405020304" pitchFamily="18" charset="0"/>
                    <a:ea typeface="Times New Roman" panose="02020603050405020304" pitchFamily="18" charset="0"/>
                  </a:rPr>
                  <a:t>Cross-entropy </a:t>
                </a:r>
                <a:endParaRPr lang="en-US" altLang="zh-CN" sz="1600" b="1">
                  <a:solidFill>
                    <a:schemeClr val="bg1"/>
                  </a:solidFill>
                  <a:latin typeface="Times New Roman" panose="02020603050405020304" pitchFamily="18" charset="0"/>
                  <a:ea typeface="Times New Roman" panose="02020603050405020304" pitchFamily="18" charset="0"/>
                </a:endParaRPr>
              </a:p>
              <a:p>
                <a:pPr algn="ctr"/>
                <a:r>
                  <a:rPr lang="en-US" altLang="zh-CN" sz="1600" b="1">
                    <a:solidFill>
                      <a:schemeClr val="bg1"/>
                    </a:solidFill>
                    <a:latin typeface="Times New Roman" panose="02020603050405020304" pitchFamily="18" charset="0"/>
                    <a:ea typeface="Times New Roman" panose="02020603050405020304" pitchFamily="18" charset="0"/>
                  </a:rPr>
                  <a:t> Loss</a:t>
                </a:r>
                <a:endParaRPr lang="en-US" altLang="zh-CN" sz="1600" b="1">
                  <a:solidFill>
                    <a:schemeClr val="bg1"/>
                  </a:solidFill>
                  <a:latin typeface="Times New Roman" panose="02020603050405020304" pitchFamily="18" charset="0"/>
                  <a:ea typeface="Times New Roman" panose="02020603050405020304" pitchFamily="18" charset="0"/>
                </a:endParaRPr>
              </a:p>
            </p:txBody>
          </p:sp>
          <p:grpSp>
            <p:nvGrpSpPr>
              <p:cNvPr id="341" name="组合 340"/>
              <p:cNvGrpSpPr/>
              <p:nvPr/>
            </p:nvGrpSpPr>
            <p:grpSpPr>
              <a:xfrm rot="21360000">
                <a:off x="10287" y="3940"/>
                <a:ext cx="604" cy="1139"/>
                <a:chOff x="8404" y="6264"/>
                <a:chExt cx="723" cy="1362"/>
              </a:xfrm>
            </p:grpSpPr>
            <p:sp>
              <p:nvSpPr>
                <p:cNvPr id="342" name="弧形 341"/>
                <p:cNvSpPr>
                  <a:spLocks noChangeAspect="1"/>
                </p:cNvSpPr>
                <p:nvPr/>
              </p:nvSpPr>
              <p:spPr>
                <a:xfrm rot="20880000">
                  <a:off x="8413" y="6264"/>
                  <a:ext cx="714" cy="902"/>
                </a:xfrm>
                <a:prstGeom prst="arc">
                  <a:avLst>
                    <a:gd name="adj1" fmla="val 16155228"/>
                    <a:gd name="adj2" fmla="val 389239"/>
                  </a:avLst>
                </a:prstGeom>
                <a:ln w="44450">
                  <a:prstDash val="sys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43" name="弧形 342"/>
                <p:cNvSpPr>
                  <a:spLocks noChangeAspect="1"/>
                </p:cNvSpPr>
                <p:nvPr/>
              </p:nvSpPr>
              <p:spPr>
                <a:xfrm rot="1560000">
                  <a:off x="8404" y="6768"/>
                  <a:ext cx="701" cy="858"/>
                </a:xfrm>
                <a:prstGeom prst="arc">
                  <a:avLst>
                    <a:gd name="adj1" fmla="val 20638074"/>
                    <a:gd name="adj2" fmla="val 5375537"/>
                  </a:avLst>
                </a:prstGeom>
                <a:ln w="44450">
                  <a:prstDash val="sys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grpSp>
        </p:grpSp>
        <p:sp>
          <p:nvSpPr>
            <p:cNvPr id="301" name="圆角矩形 300"/>
            <p:cNvSpPr/>
            <p:nvPr/>
          </p:nvSpPr>
          <p:spPr>
            <a:xfrm>
              <a:off x="12255" y="2171"/>
              <a:ext cx="3915" cy="5493"/>
            </a:xfrm>
            <a:prstGeom prst="roundRect">
              <a:avLst/>
            </a:prstGeom>
            <a:noFill/>
            <a:ln w="12700">
              <a:solidFill>
                <a:srgbClr val="6294BE"/>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latin typeface="Times New Roman" panose="02020603050405020304" pitchFamily="18" charset="0"/>
                <a:ea typeface="Times New Roman" panose="02020603050405020304" pitchFamily="18" charset="0"/>
              </a:endParaRPr>
            </a:p>
          </p:txBody>
        </p:sp>
        <p:sp>
          <p:nvSpPr>
            <p:cNvPr id="302" name="文本框 301"/>
            <p:cNvSpPr txBox="1"/>
            <p:nvPr/>
          </p:nvSpPr>
          <p:spPr>
            <a:xfrm>
              <a:off x="12513" y="7227"/>
              <a:ext cx="3061" cy="434"/>
            </a:xfrm>
            <a:prstGeom prst="rect">
              <a:avLst/>
            </a:prstGeom>
            <a:noFill/>
          </p:spPr>
          <p:txBody>
            <a:bodyPr wrap="square" rtlCol="0">
              <a:spAutoFit/>
            </a:bodyPr>
            <a:lstStyle/>
            <a:p>
              <a:r>
                <a:rPr lang="en-US" altLang="zh-CN" sz="1200" b="1">
                  <a:solidFill>
                    <a:schemeClr val="bg1"/>
                  </a:solidFill>
                  <a:latin typeface="Times New Roman" panose="02020603050405020304" pitchFamily="18" charset="0"/>
                  <a:ea typeface="Times New Roman" panose="02020603050405020304" pitchFamily="18" charset="0"/>
                </a:rPr>
                <a:t>Common Hamming Space</a:t>
              </a:r>
              <a:endParaRPr lang="en-US" altLang="zh-CN" sz="1200" b="1">
                <a:solidFill>
                  <a:schemeClr val="bg1"/>
                </a:solidFill>
                <a:latin typeface="Times New Roman" panose="02020603050405020304" pitchFamily="18" charset="0"/>
                <a:ea typeface="Times New Roman" panose="02020603050405020304" pitchFamily="18" charset="0"/>
              </a:endParaRPr>
            </a:p>
          </p:txBody>
        </p:sp>
      </p:grpSp>
      <p:sp>
        <p:nvSpPr>
          <p:cNvPr id="41" name="文本框 40"/>
          <p:cNvSpPr txBox="1"/>
          <p:nvPr/>
        </p:nvSpPr>
        <p:spPr>
          <a:xfrm>
            <a:off x="1530985" y="6008370"/>
            <a:ext cx="7877810" cy="583565"/>
          </a:xfrm>
          <a:prstGeom prst="rect">
            <a:avLst/>
          </a:prstGeom>
          <a:noFill/>
        </p:spPr>
        <p:txBody>
          <a:bodyPr wrap="square" rtlCol="0">
            <a:spAutoFit/>
          </a:bodyPr>
          <a:lstStyle/>
          <a:p>
            <a:pPr marL="285750" indent="-285750">
              <a:buFont typeface="Wingdings" panose="05000000000000000000" charset="0"/>
              <a:buChar char="Ø"/>
            </a:pPr>
            <a:r>
              <a:rPr lang="en-US" altLang="zh-CN" sz="3200" dirty="0">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Hamming constraint </a:t>
            </a:r>
            <a:r>
              <a:rPr lang="en-US" altLang="zh-CN" sz="32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and</a:t>
            </a:r>
            <a:r>
              <a:rPr lang="en-US" altLang="zh-CN" sz="3200" dirty="0">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 Hash constraint</a:t>
            </a:r>
            <a:endParaRPr lang="en-US" altLang="zh-CN" sz="3200" dirty="0" smtClean="0">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 name="文本框 2"/>
          <p:cNvSpPr txBox="1"/>
          <p:nvPr/>
        </p:nvSpPr>
        <p:spPr>
          <a:xfrm>
            <a:off x="1506220" y="5242560"/>
            <a:ext cx="3451225" cy="583565"/>
          </a:xfrm>
          <a:prstGeom prst="rect">
            <a:avLst/>
          </a:prstGeom>
          <a:noFill/>
        </p:spPr>
        <p:txBody>
          <a:bodyPr wrap="none" rtlCol="0" anchor="t">
            <a:spAutoFit/>
          </a:bodyPr>
          <a:lstStyle/>
          <a:p>
            <a:pPr marL="285750" indent="-285750" algn="l">
              <a:buFont typeface="Wingdings" panose="05000000000000000000" charset="0"/>
              <a:buChar char="Ø"/>
            </a:pPr>
            <a:r>
              <a:rPr lang="en-US" altLang="zh-CN" sz="3200" dirty="0">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Semantic network</a:t>
            </a:r>
            <a:endParaRPr lang="en-US" altLang="zh-CN" sz="3200" dirty="0">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9" presetClass="emph" presetSubtype="0" nodeType="withEffect">
                                  <p:stCondLst>
                                    <p:cond delay="0"/>
                                  </p:stCondLst>
                                  <p:childTnLst>
                                    <p:set>
                                      <p:cBhvr rctx="PPT">
                                        <p:cTn id="9" dur="indefinite"/>
                                        <p:tgtEl>
                                          <p:spTgt spid="6"/>
                                        </p:tgtEl>
                                        <p:attrNameLst>
                                          <p:attrName>style.opacity</p:attrName>
                                        </p:attrNameLst>
                                      </p:cBhvr>
                                      <p:to>
                                        <p:strVal val="0.15"/>
                                      </p:to>
                                    </p:set>
                                    <p:animEffect filter="image" prLst="opacity: 0.5">
                                      <p:cBhvr rctx="IE">
                                        <p:cTn id="10" dur="indefinite"/>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7" name="文本框 6"/>
          <p:cNvSpPr txBox="1"/>
          <p:nvPr/>
        </p:nvSpPr>
        <p:spPr>
          <a:xfrm>
            <a:off x="971974" y="6214957"/>
            <a:ext cx="10320020" cy="460375"/>
          </a:xfrm>
          <a:prstGeom prst="rect">
            <a:avLst/>
          </a:prstGeom>
          <a:noFill/>
        </p:spPr>
        <p:txBody>
          <a:bodyPr wrap="none" rtlCol="0">
            <a:spAutoFit/>
          </a:bodyPr>
          <a:lstStyle/>
          <a:p>
            <a:pPr algn="l"/>
            <a:r>
              <a:rPr lang="en-US" altLang="zh-CN" sz="2400">
                <a:solidFill>
                  <a:schemeClr val="bg1"/>
                </a:solidFill>
                <a:latin typeface="Times New Roman" panose="02020603050405020304" pitchFamily="18" charset="0"/>
                <a:ea typeface="Times New Roman" panose="02020603050405020304" pitchFamily="18" charset="0"/>
                <a:sym typeface="+mn-ea"/>
              </a:rPr>
              <a:t>Our Model exceeded the state-of-the-art at average </a:t>
            </a:r>
            <a:r>
              <a:rPr lang="en-US" altLang="zh-CN" sz="2400">
                <a:solidFill>
                  <a:srgbClr val="F69F4A"/>
                </a:solidFill>
                <a:latin typeface="Times New Roman" panose="02020603050405020304" pitchFamily="18" charset="0"/>
                <a:ea typeface="Times New Roman" panose="02020603050405020304" pitchFamily="18" charset="0"/>
                <a:sym typeface="+mn-ea"/>
              </a:rPr>
              <a:t>6.07%</a:t>
            </a:r>
            <a:r>
              <a:rPr lang="en-US" altLang="zh-CN" sz="2400">
                <a:solidFill>
                  <a:schemeClr val="bg1"/>
                </a:solidFill>
                <a:latin typeface="Times New Roman" panose="02020603050405020304" pitchFamily="18" charset="0"/>
                <a:ea typeface="Times New Roman" panose="02020603050405020304" pitchFamily="18" charset="0"/>
                <a:sym typeface="+mn-ea"/>
              </a:rPr>
              <a:t> on</a:t>
            </a:r>
            <a:r>
              <a:rPr lang="en-US" altLang="zh-CN" sz="2400">
                <a:solidFill>
                  <a:schemeClr val="bg1"/>
                </a:solidFill>
                <a:latin typeface="Times New Roman" panose="02020603050405020304" pitchFamily="18" charset="0"/>
                <a:ea typeface="Times New Roman" panose="02020603050405020304" pitchFamily="18" charset="0"/>
              </a:rPr>
              <a:t> the three banchmarks</a:t>
            </a:r>
            <a:endParaRPr lang="en-US" altLang="zh-CN" sz="2400">
              <a:solidFill>
                <a:schemeClr val="bg1"/>
              </a:solidFill>
              <a:latin typeface="Times New Roman" panose="02020603050405020304" pitchFamily="18" charset="0"/>
              <a:ea typeface="Times New Roman" panose="02020603050405020304" pitchFamily="18" charset="0"/>
            </a:endParaRPr>
          </a:p>
        </p:txBody>
      </p:sp>
      <p:pic>
        <p:nvPicPr>
          <p:cNvPr id="2" name="图片 1" descr="图11片1"/>
          <p:cNvPicPr>
            <a:picLocks noChangeAspect="1"/>
          </p:cNvPicPr>
          <p:nvPr/>
        </p:nvPicPr>
        <p:blipFill>
          <a:blip r:embed="rId2"/>
          <a:stretch>
            <a:fillRect/>
          </a:stretch>
        </p:blipFill>
        <p:spPr>
          <a:xfrm>
            <a:off x="422275" y="1835150"/>
            <a:ext cx="11348085" cy="3568065"/>
          </a:xfrm>
          <a:prstGeom prst="rect">
            <a:avLst/>
          </a:prstGeom>
        </p:spPr>
      </p:pic>
      <p:sp>
        <p:nvSpPr>
          <p:cNvPr id="9" name="文本框 8"/>
          <p:cNvSpPr txBox="1"/>
          <p:nvPr/>
        </p:nvSpPr>
        <p:spPr>
          <a:xfrm>
            <a:off x="614680" y="429895"/>
            <a:ext cx="8760460" cy="706755"/>
          </a:xfrm>
          <a:prstGeom prst="rect">
            <a:avLst/>
          </a:prstGeom>
          <a:noFill/>
        </p:spPr>
        <p:txBody>
          <a:bodyPr wrap="none" rtlCol="0">
            <a:spAutoFit/>
          </a:bodyPr>
          <a:lstStyle/>
          <a:p>
            <a:pPr marL="342900" indent="-342900" algn="l">
              <a:buFont typeface="Wingdings" panose="05000000000000000000" charset="0"/>
              <a:buChar char=""/>
            </a:pPr>
            <a:r>
              <a:rPr lang="en-US" altLang="zh-CN" sz="4000" b="1">
                <a:solidFill>
                  <a:schemeClr val="bg1"/>
                </a:solidFill>
                <a:latin typeface="Times New Roman" panose="02020603050405020304" pitchFamily="18" charset="0"/>
                <a:ea typeface="Times New Roman" panose="02020603050405020304" pitchFamily="18" charset="0"/>
                <a:sym typeface="+mn-ea"/>
              </a:rPr>
              <a:t>Result: </a:t>
            </a:r>
            <a:r>
              <a:rPr lang="en-US" altLang="zh-CN" sz="4000">
                <a:solidFill>
                  <a:srgbClr val="F6A54F"/>
                </a:solidFill>
                <a:latin typeface="Times New Roman" panose="02020603050405020304" pitchFamily="18" charset="0"/>
                <a:ea typeface="Times New Roman" panose="02020603050405020304" pitchFamily="18" charset="0"/>
                <a:sym typeface="+mn-ea"/>
              </a:rPr>
              <a:t>Mean Average Precision (MAP)</a:t>
            </a:r>
            <a:endParaRPr lang="en-US" altLang="zh-CN" sz="4000" dirty="0" smtClean="0">
              <a:solidFill>
                <a:srgbClr val="F6A54F"/>
              </a:solidFill>
              <a:latin typeface="Times New Roman" panose="02020603050405020304" pitchFamily="18" charset="0"/>
              <a:ea typeface="Times New Roman" panose="02020603050405020304" pitchFamily="18" charset="0"/>
              <a:sym typeface="+mn-ea"/>
            </a:endParaRPr>
          </a:p>
        </p:txBody>
      </p:sp>
      <p:sp>
        <p:nvSpPr>
          <p:cNvPr id="4" name="矩形 3"/>
          <p:cNvSpPr/>
          <p:nvPr/>
        </p:nvSpPr>
        <p:spPr>
          <a:xfrm>
            <a:off x="455295" y="2641600"/>
            <a:ext cx="11353800" cy="292100"/>
          </a:xfrm>
          <a:prstGeom prst="rect">
            <a:avLst/>
          </a:prstGeom>
          <a:noFill/>
          <a:ln w="34925">
            <a:solidFill>
              <a:srgbClr val="F6A54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pic>
        <p:nvPicPr>
          <p:cNvPr id="4" name="图片 3" descr="1_image_line"/>
          <p:cNvPicPr>
            <a:picLocks noChangeAspect="1"/>
          </p:cNvPicPr>
          <p:nvPr/>
        </p:nvPicPr>
        <p:blipFill>
          <a:blip r:embed="rId2" cstate="print">
            <a:clrChange>
              <a:clrFrom>
                <a:srgbClr val="FFFFFF">
                  <a:alpha val="100000"/>
                </a:srgbClr>
              </a:clrFrom>
              <a:clrTo>
                <a:srgbClr val="FFFFFF">
                  <a:alpha val="100000"/>
                  <a:alpha val="0"/>
                </a:srgbClr>
              </a:clrTo>
            </a:clrChange>
          </a:blip>
          <a:stretch>
            <a:fillRect/>
          </a:stretch>
        </p:blipFill>
        <p:spPr>
          <a:xfrm>
            <a:off x="6694805" y="1593215"/>
            <a:ext cx="4382475" cy="3888029"/>
          </a:xfrm>
          <a:prstGeom prst="rect">
            <a:avLst/>
          </a:prstGeom>
        </p:spPr>
      </p:pic>
      <p:pic>
        <p:nvPicPr>
          <p:cNvPr id="5" name="图片 4" descr="1_label_hot"/>
          <p:cNvPicPr>
            <a:picLocks noChangeAspect="1"/>
          </p:cNvPicPr>
          <p:nvPr/>
        </p:nvPicPr>
        <p:blipFill>
          <a:blip r:embed="rId3" cstate="print">
            <a:clrChange>
              <a:clrFrom>
                <a:srgbClr val="FFFFFF">
                  <a:alpha val="100000"/>
                </a:srgbClr>
              </a:clrFrom>
              <a:clrTo>
                <a:srgbClr val="FFFFFF">
                  <a:alpha val="100000"/>
                  <a:alpha val="0"/>
                </a:srgbClr>
              </a:clrTo>
            </a:clrChange>
          </a:blip>
          <a:stretch>
            <a:fillRect/>
          </a:stretch>
        </p:blipFill>
        <p:spPr>
          <a:xfrm>
            <a:off x="1384935" y="1593215"/>
            <a:ext cx="3888029" cy="3888029"/>
          </a:xfrm>
          <a:prstGeom prst="rect">
            <a:avLst/>
          </a:prstGeom>
        </p:spPr>
      </p:pic>
      <p:sp>
        <p:nvSpPr>
          <p:cNvPr id="6" name="文本框 5"/>
          <p:cNvSpPr txBox="1"/>
          <p:nvPr/>
        </p:nvSpPr>
        <p:spPr>
          <a:xfrm>
            <a:off x="2710815" y="5455603"/>
            <a:ext cx="1236345" cy="460375"/>
          </a:xfrm>
          <a:prstGeom prst="rect">
            <a:avLst/>
          </a:prstGeom>
          <a:noFill/>
        </p:spPr>
        <p:txBody>
          <a:bodyPr wrap="none" rtlCol="0">
            <a:spAutoFit/>
          </a:bodyPr>
          <a:lstStyle/>
          <a:p>
            <a:r>
              <a:rPr lang="en-US" altLang="zh-CN" sz="2400" i="1">
                <a:solidFill>
                  <a:schemeClr val="bg1"/>
                </a:solidFill>
                <a:latin typeface="Times New Roman" panose="02020603050405020304" pitchFamily="18" charset="0"/>
                <a:ea typeface="Times New Roman" panose="02020603050405020304" pitchFamily="18" charset="0"/>
              </a:rPr>
              <a:t>LabNet</a:t>
            </a:r>
            <a:endParaRPr lang="en-US" altLang="zh-CN" sz="2400" i="1">
              <a:solidFill>
                <a:schemeClr val="bg1"/>
              </a:solidFill>
              <a:latin typeface="Times New Roman" panose="02020603050405020304" pitchFamily="18" charset="0"/>
              <a:ea typeface="Times New Roman" panose="02020603050405020304" pitchFamily="18" charset="0"/>
            </a:endParaRPr>
          </a:p>
        </p:txBody>
      </p:sp>
      <p:sp>
        <p:nvSpPr>
          <p:cNvPr id="7" name="文本框 6"/>
          <p:cNvSpPr txBox="1"/>
          <p:nvPr/>
        </p:nvSpPr>
        <p:spPr>
          <a:xfrm>
            <a:off x="8242935" y="5455603"/>
            <a:ext cx="1287145" cy="460375"/>
          </a:xfrm>
          <a:prstGeom prst="rect">
            <a:avLst/>
          </a:prstGeom>
          <a:noFill/>
        </p:spPr>
        <p:txBody>
          <a:bodyPr wrap="none" rtlCol="0">
            <a:spAutoFit/>
          </a:bodyPr>
          <a:lstStyle/>
          <a:p>
            <a:r>
              <a:rPr lang="en-US" altLang="zh-CN" sz="2400" i="1">
                <a:solidFill>
                  <a:schemeClr val="bg1"/>
                </a:solidFill>
                <a:latin typeface="Times New Roman" panose="02020603050405020304" pitchFamily="18" charset="0"/>
                <a:ea typeface="Times New Roman" panose="02020603050405020304" pitchFamily="18" charset="0"/>
              </a:rPr>
              <a:t>ImgNet</a:t>
            </a:r>
            <a:endParaRPr lang="en-US" altLang="zh-CN" sz="2400" i="1">
              <a:solidFill>
                <a:schemeClr val="bg1"/>
              </a:solidFill>
              <a:latin typeface="Times New Roman" panose="02020603050405020304" pitchFamily="18" charset="0"/>
              <a:ea typeface="Times New Roman" panose="02020603050405020304" pitchFamily="18" charset="0"/>
            </a:endParaRPr>
          </a:p>
        </p:txBody>
      </p:sp>
      <p:sp>
        <p:nvSpPr>
          <p:cNvPr id="2" name="文本框 1"/>
          <p:cNvSpPr txBox="1"/>
          <p:nvPr/>
        </p:nvSpPr>
        <p:spPr>
          <a:xfrm>
            <a:off x="2095924" y="6214533"/>
            <a:ext cx="10732771" cy="460375"/>
          </a:xfrm>
          <a:prstGeom prst="rect">
            <a:avLst/>
          </a:prstGeom>
          <a:noFill/>
        </p:spPr>
        <p:txBody>
          <a:bodyPr wrap="square" rtlCol="0">
            <a:spAutoFit/>
          </a:bodyPr>
          <a:lstStyle/>
          <a:p>
            <a:r>
              <a:rPr lang="en-US" altLang="zh-CN" sz="2400">
                <a:solidFill>
                  <a:schemeClr val="bg1"/>
                </a:solidFill>
                <a:latin typeface="Times New Roman" panose="02020603050405020304" pitchFamily="18" charset="0"/>
                <a:ea typeface="Times New Roman" panose="02020603050405020304" pitchFamily="18" charset="0"/>
              </a:rPr>
              <a:t>Abundant, discriminant features can be obtained in semantic layers</a:t>
            </a:r>
            <a:endParaRPr lang="en-US" altLang="zh-CN" sz="2400">
              <a:solidFill>
                <a:schemeClr val="bg1"/>
              </a:solidFill>
              <a:latin typeface="Times New Roman" panose="02020603050405020304" pitchFamily="18" charset="0"/>
              <a:ea typeface="Times New Roman" panose="02020603050405020304" pitchFamily="18" charset="0"/>
            </a:endParaRPr>
          </a:p>
        </p:txBody>
      </p:sp>
      <p:sp>
        <p:nvSpPr>
          <p:cNvPr id="9" name="文本框 8"/>
          <p:cNvSpPr txBox="1"/>
          <p:nvPr/>
        </p:nvSpPr>
        <p:spPr>
          <a:xfrm>
            <a:off x="614680" y="429895"/>
            <a:ext cx="10238740" cy="706755"/>
          </a:xfrm>
          <a:prstGeom prst="rect">
            <a:avLst/>
          </a:prstGeom>
          <a:noFill/>
        </p:spPr>
        <p:txBody>
          <a:bodyPr wrap="none" rtlCol="0">
            <a:spAutoFit/>
          </a:bodyPr>
          <a:lstStyle/>
          <a:p>
            <a:pPr marL="342900" indent="-342900" algn="l">
              <a:buFont typeface="Wingdings" panose="05000000000000000000" charset="0"/>
              <a:buChar char=""/>
            </a:pPr>
            <a:r>
              <a:rPr lang="en-US" altLang="zh-CN" sz="4000" b="1">
                <a:solidFill>
                  <a:schemeClr val="bg1"/>
                </a:solidFill>
                <a:latin typeface="Times New Roman" panose="02020603050405020304" pitchFamily="18" charset="0"/>
                <a:ea typeface="Times New Roman" panose="02020603050405020304" pitchFamily="18" charset="0"/>
                <a:sym typeface="+mn-ea"/>
              </a:rPr>
              <a:t>Result: </a:t>
            </a:r>
            <a:r>
              <a:rPr lang="en-US" altLang="zh-CN" sz="4000">
                <a:solidFill>
                  <a:srgbClr val="F6A54F"/>
                </a:solidFill>
                <a:latin typeface="Times New Roman" panose="02020603050405020304" pitchFamily="18" charset="0"/>
                <a:ea typeface="Times New Roman" panose="02020603050405020304" pitchFamily="18" charset="0"/>
                <a:sym typeface="+mn-ea"/>
              </a:rPr>
              <a:t>The Visualization of Semantic Features</a:t>
            </a:r>
            <a:endParaRPr lang="en-US" altLang="zh-CN" sz="4000" b="1" dirty="0" smtClean="0">
              <a:solidFill>
                <a:srgbClr val="F6A54F"/>
              </a:solidFill>
              <a:latin typeface="Times New Roman" panose="02020603050405020304" pitchFamily="18" charset="0"/>
              <a:ea typeface="Times New Roman" panose="02020603050405020304" pitchFamily="18" charset="0"/>
              <a:sym typeface="+mn-ea"/>
            </a:endParaRP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 name="文本框 1"/>
          <p:cNvSpPr txBox="1"/>
          <p:nvPr/>
        </p:nvSpPr>
        <p:spPr>
          <a:xfrm>
            <a:off x="3361373" y="2967990"/>
            <a:ext cx="5707012" cy="830997"/>
          </a:xfrm>
          <a:prstGeom prst="rect">
            <a:avLst/>
          </a:prstGeom>
          <a:noFill/>
          <a:effectLst>
            <a:outerShdw blurRad="50800" dist="38100" dir="5400000" algn="t" rotWithShape="0">
              <a:prstClr val="black">
                <a:alpha val="71000"/>
              </a:prstClr>
            </a:outerShdw>
          </a:effectLst>
        </p:spPr>
        <p:txBody>
          <a:bodyPr wrap="none" rtlCol="0">
            <a:spAutoFit/>
          </a:bodyPr>
          <a:lstStyle/>
          <a:p>
            <a:r>
              <a:rPr lang="x-none" altLang="zh-CN" sz="4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rPr>
              <a:t>Thanks for Listening !</a:t>
            </a:r>
            <a:endParaRPr lang="x-none" altLang="zh-CN" sz="4800" dirty="0">
              <a:solidFill>
                <a:schemeClr val="bg1"/>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nvGrpSpPr>
          <p:cNvPr id="4" name="组合 3"/>
          <p:cNvGrpSpPr/>
          <p:nvPr/>
        </p:nvGrpSpPr>
        <p:grpSpPr>
          <a:xfrm>
            <a:off x="2284730" y="3383280"/>
            <a:ext cx="7622540" cy="1322070"/>
            <a:chOff x="3598" y="5328"/>
            <a:chExt cx="12004" cy="2082"/>
          </a:xfrm>
        </p:grpSpPr>
        <p:sp>
          <p:nvSpPr>
            <p:cNvPr id="5" name="文本框 4"/>
            <p:cNvSpPr txBox="1"/>
            <p:nvPr/>
          </p:nvSpPr>
          <p:spPr>
            <a:xfrm>
              <a:off x="3598" y="5328"/>
              <a:ext cx="12005" cy="2082"/>
            </a:xfrm>
            <a:prstGeom prst="rect">
              <a:avLst/>
            </a:prstGeom>
            <a:noFill/>
            <a:effectLst>
              <a:outerShdw blurRad="50800" dist="38100" dir="5400000" algn="t" rotWithShape="0">
                <a:prstClr val="black">
                  <a:alpha val="40000"/>
                </a:prstClr>
              </a:outerShdw>
            </a:effectLst>
          </p:spPr>
          <p:txBody>
            <a:bodyPr wrap="square" rtlCol="0">
              <a:spAutoFit/>
            </a:bodyPr>
            <a:lstStyle/>
            <a:p>
              <a:pPr algn="ctr"/>
              <a:r>
                <a:rPr lang="en-US" altLang="zh-CN" sz="8000" dirty="0">
                  <a:solidFill>
                    <a:srgbClr val="F6A54F"/>
                  </a:solidFill>
                  <a:latin typeface="Times New Roman" panose="02020603050405020304" pitchFamily="18" charset="0"/>
                  <a:ea typeface="Times New Roman" panose="02020603050405020304" pitchFamily="18" charset="0"/>
                </a:rPr>
                <a:t>Q</a:t>
              </a:r>
              <a:r>
                <a:rPr lang="en-US" altLang="zh-CN" sz="8000" dirty="0">
                  <a:solidFill>
                    <a:schemeClr val="bg1"/>
                  </a:solidFill>
                  <a:latin typeface="Times New Roman" panose="02020603050405020304" pitchFamily="18" charset="0"/>
                  <a:ea typeface="Times New Roman" panose="02020603050405020304" pitchFamily="18" charset="0"/>
                </a:rPr>
                <a:t> &amp; </a:t>
              </a:r>
              <a:r>
                <a:rPr lang="en-US" altLang="zh-CN" sz="8000" dirty="0">
                  <a:solidFill>
                    <a:srgbClr val="F6A54F"/>
                  </a:solidFill>
                  <a:latin typeface="Times New Roman" panose="02020603050405020304" pitchFamily="18" charset="0"/>
                  <a:ea typeface="Times New Roman" panose="02020603050405020304" pitchFamily="18" charset="0"/>
                </a:rPr>
                <a:t>A</a:t>
              </a:r>
              <a:endParaRPr lang="en-US" altLang="zh-CN" sz="8000" dirty="0" smtClean="0">
                <a:solidFill>
                  <a:srgbClr val="F6A54F"/>
                </a:solidFill>
                <a:latin typeface="Times New Roman" panose="02020603050405020304" pitchFamily="18" charset="0"/>
                <a:ea typeface="Times New Roman" panose="02020603050405020304" pitchFamily="18" charset="0"/>
              </a:endParaRPr>
            </a:p>
          </p:txBody>
        </p:sp>
        <p:cxnSp>
          <p:nvCxnSpPr>
            <p:cNvPr id="3" name="直接连接符 2"/>
            <p:cNvCxnSpPr/>
            <p:nvPr/>
          </p:nvCxnSpPr>
          <p:spPr>
            <a:xfrm>
              <a:off x="5833" y="5328"/>
              <a:ext cx="7536" cy="0"/>
            </a:xfrm>
            <a:prstGeom prst="line">
              <a:avLst/>
            </a:prstGeom>
            <a:ln>
              <a:gradFill>
                <a:gsLst>
                  <a:gs pos="0">
                    <a:srgbClr val="F6A64F">
                      <a:alpha val="22000"/>
                    </a:srgbClr>
                  </a:gs>
                  <a:gs pos="19000">
                    <a:srgbClr val="F6A64F"/>
                  </a:gs>
                  <a:gs pos="83000">
                    <a:srgbClr val="F6A64F"/>
                  </a:gs>
                  <a:gs pos="100000">
                    <a:srgbClr val="F6A64F">
                      <a:alpha val="24000"/>
                    </a:srgbClr>
                  </a:gs>
                </a:gsLst>
                <a:lin ang="0" scaled="1"/>
              </a:gradFill>
            </a:ln>
          </p:spPr>
          <p:style>
            <a:lnRef idx="1">
              <a:schemeClr val="accent1"/>
            </a:lnRef>
            <a:fillRef idx="0">
              <a:schemeClr val="accent1"/>
            </a:fillRef>
            <a:effectRef idx="0">
              <a:schemeClr val="accent1"/>
            </a:effectRef>
            <a:fontRef idx="minor">
              <a:schemeClr val="tx1"/>
            </a:fontRef>
          </p:style>
        </p:cxn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4" presetClass="path" presetSubtype="0" accel="50000" decel="50000" fill="hold" grpId="0" nodeType="withEffect">
                                  <p:stCondLst>
                                    <p:cond delay="0"/>
                                  </p:stCondLst>
                                  <p:childTnLst>
                                    <p:animMotion origin="layout" path="M 0.000000 0.000000 L 0.000000 -0.069907 " pathEditMode="relative" rAng="0" ptsTypes="">
                                      <p:cBhvr>
                                        <p:cTn id="6" dur="1000" fill="hold"/>
                                        <p:tgtEl>
                                          <p:spTgt spid="2"/>
                                        </p:tgtEl>
                                        <p:attrNameLst>
                                          <p:attrName>ppt_x</p:attrName>
                                          <p:attrName>ppt_y</p:attrName>
                                        </p:attrNameLst>
                                      </p:cBhvr>
                                      <p:rCtr x="0" y="-64"/>
                                    </p:animMotion>
                                  </p:childTnLst>
                                </p:cTn>
                              </p:par>
                            </p:childTnLst>
                          </p:cTn>
                        </p:par>
                        <p:par>
                          <p:cTn id="7" fill="hold">
                            <p:stCondLst>
                              <p:cond delay="1000"/>
                            </p:stCondLst>
                            <p:childTnLst>
                              <p:par>
                                <p:cTn id="8" presetID="10" presetClass="entr" presetSubtype="0"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18" name="文本框 17"/>
          <p:cNvSpPr txBox="1"/>
          <p:nvPr/>
        </p:nvSpPr>
        <p:spPr>
          <a:xfrm>
            <a:off x="1209040" y="4154170"/>
            <a:ext cx="1911985" cy="521970"/>
          </a:xfrm>
          <a:prstGeom prst="rect">
            <a:avLst/>
          </a:prstGeom>
          <a:noFill/>
        </p:spPr>
        <p:txBody>
          <a:bodyPr wrap="none" rtlCol="0">
            <a:spAutoFit/>
          </a:bodyPr>
          <a:lstStyle/>
          <a:p>
            <a:r>
              <a:rPr lang="en-US" altLang="zh-CN" sz="2800">
                <a:solidFill>
                  <a:schemeClr val="bg1"/>
                </a:solidFill>
                <a:latin typeface="Times New Roman" panose="02020603050405020304" pitchFamily="18" charset="0"/>
                <a:ea typeface="微软雅黑" panose="020B0503020204020204" charset="-122"/>
                <a:cs typeface="Times New Roman" panose="02020603050405020304" pitchFamily="18" charset="0"/>
              </a:rPr>
              <a:t>Hash codes:</a:t>
            </a:r>
            <a:endParaRPr lang="en-US" altLang="zh-CN" sz="280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pic>
        <p:nvPicPr>
          <p:cNvPr id="10" name="图片 9"/>
          <p:cNvPicPr>
            <a:picLocks noChangeAspect="1"/>
          </p:cNvPicPr>
          <p:nvPr/>
        </p:nvPicPr>
        <p:blipFill>
          <a:blip r:embed="rId2"/>
          <a:stretch>
            <a:fillRect/>
          </a:stretch>
        </p:blipFill>
        <p:spPr>
          <a:xfrm>
            <a:off x="6809740" y="1640205"/>
            <a:ext cx="1663700" cy="1656080"/>
          </a:xfrm>
          <a:prstGeom prst="rect">
            <a:avLst/>
          </a:prstGeom>
          <a:ln w="31750">
            <a:solidFill>
              <a:srgbClr val="19CAD5"/>
            </a:solidFill>
            <a:miter lim="800000"/>
            <a:headEnd/>
            <a:tailEnd/>
          </a:ln>
        </p:spPr>
      </p:pic>
      <p:sp>
        <p:nvSpPr>
          <p:cNvPr id="14" name="文本框 13"/>
          <p:cNvSpPr txBox="1"/>
          <p:nvPr/>
        </p:nvSpPr>
        <p:spPr>
          <a:xfrm>
            <a:off x="6754495" y="4210685"/>
            <a:ext cx="2036445" cy="521970"/>
          </a:xfrm>
          <a:prstGeom prst="rect">
            <a:avLst/>
          </a:prstGeom>
          <a:noFill/>
        </p:spPr>
        <p:txBody>
          <a:bodyPr wrap="none" rtlCol="0">
            <a:spAutoFit/>
          </a:bodyPr>
          <a:lstStyle/>
          <a:p>
            <a:r>
              <a:rPr lang="en-US" altLang="zh-CN" sz="2800">
                <a:solidFill>
                  <a:schemeClr val="bg1"/>
                </a:solidFill>
                <a:latin typeface="Times New Roman" panose="02020603050405020304" pitchFamily="18" charset="0"/>
                <a:cs typeface="Times New Roman" panose="02020603050405020304" pitchFamily="18" charset="0"/>
              </a:rPr>
              <a:t> 0100110100</a:t>
            </a:r>
            <a:endParaRPr lang="en-US" altLang="zh-CN" sz="2800">
              <a:solidFill>
                <a:schemeClr val="bg1"/>
              </a:solidFill>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stretch>
            <a:fillRect/>
          </a:stretch>
        </p:blipFill>
        <p:spPr>
          <a:xfrm>
            <a:off x="9333230" y="1640205"/>
            <a:ext cx="1649730" cy="1656080"/>
          </a:xfrm>
          <a:prstGeom prst="rect">
            <a:avLst/>
          </a:prstGeom>
          <a:ln w="31750">
            <a:solidFill>
              <a:srgbClr val="EE7D33"/>
            </a:solidFill>
            <a:miter lim="800000"/>
            <a:headEnd/>
            <a:tailEnd/>
          </a:ln>
        </p:spPr>
      </p:pic>
      <p:sp>
        <p:nvSpPr>
          <p:cNvPr id="15" name="文本框 14"/>
          <p:cNvSpPr txBox="1"/>
          <p:nvPr/>
        </p:nvSpPr>
        <p:spPr>
          <a:xfrm>
            <a:off x="9261475" y="4210685"/>
            <a:ext cx="2009775" cy="521970"/>
          </a:xfrm>
          <a:prstGeom prst="rect">
            <a:avLst/>
          </a:prstGeom>
          <a:noFill/>
        </p:spPr>
        <p:txBody>
          <a:bodyPr wrap="none" rtlCol="0">
            <a:spAutoFit/>
          </a:bodyPr>
          <a:lstStyle/>
          <a:p>
            <a:r>
              <a:rPr lang="en-US" altLang="zh-CN" sz="2800">
                <a:solidFill>
                  <a:schemeClr val="bg1"/>
                </a:solidFill>
                <a:latin typeface="Times New Roman" panose="02020603050405020304" pitchFamily="18" charset="0"/>
                <a:cs typeface="Times New Roman" panose="02020603050405020304" pitchFamily="18" charset="0"/>
              </a:rPr>
              <a:t> 1011110010</a:t>
            </a:r>
            <a:endParaRPr lang="en-US" altLang="zh-CN" sz="2800">
              <a:solidFill>
                <a:schemeClr val="bg1"/>
              </a:solidFill>
              <a:latin typeface="Times New Roman" panose="02020603050405020304" pitchFamily="18" charset="0"/>
              <a:cs typeface="Times New Roman" panose="02020603050405020304" pitchFamily="18" charset="0"/>
            </a:endParaRPr>
          </a:p>
        </p:txBody>
      </p:sp>
      <p:sp>
        <p:nvSpPr>
          <p:cNvPr id="17" name="文本框 16"/>
          <p:cNvSpPr txBox="1"/>
          <p:nvPr/>
        </p:nvSpPr>
        <p:spPr>
          <a:xfrm>
            <a:off x="1209040" y="1924050"/>
            <a:ext cx="1309370" cy="521970"/>
          </a:xfrm>
          <a:prstGeom prst="rect">
            <a:avLst/>
          </a:prstGeom>
          <a:noFill/>
        </p:spPr>
        <p:txBody>
          <a:bodyPr wrap="none" rtlCol="0">
            <a:spAutoFit/>
          </a:bodyPr>
          <a:lstStyle/>
          <a:p>
            <a:r>
              <a:rPr lang="en-US" altLang="zh-CN" sz="2800">
                <a:solidFill>
                  <a:schemeClr val="bg1"/>
                </a:solidFill>
                <a:latin typeface="Times New Roman" panose="02020603050405020304" pitchFamily="18" charset="0"/>
                <a:ea typeface="微软雅黑" panose="020B0503020204020204" charset="-122"/>
                <a:cs typeface="Times New Roman" panose="02020603050405020304" pitchFamily="18" charset="0"/>
              </a:rPr>
              <a:t>Images:</a:t>
            </a:r>
            <a:endParaRPr lang="en-US" altLang="zh-CN" sz="280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grpSp>
        <p:nvGrpSpPr>
          <p:cNvPr id="49" name="组合 48"/>
          <p:cNvGrpSpPr/>
          <p:nvPr/>
        </p:nvGrpSpPr>
        <p:grpSpPr>
          <a:xfrm>
            <a:off x="5189855" y="4776470"/>
            <a:ext cx="4968240" cy="1610995"/>
            <a:chOff x="8173" y="7522"/>
            <a:chExt cx="7824" cy="2537"/>
          </a:xfrm>
        </p:grpSpPr>
        <p:cxnSp>
          <p:nvCxnSpPr>
            <p:cNvPr id="19" name="直接箭头连接符 18"/>
            <p:cNvCxnSpPr/>
            <p:nvPr/>
          </p:nvCxnSpPr>
          <p:spPr>
            <a:xfrm>
              <a:off x="8173" y="7522"/>
              <a:ext cx="1538" cy="1247"/>
            </a:xfrm>
            <a:prstGeom prst="straightConnector1">
              <a:avLst/>
            </a:prstGeom>
            <a:ln w="41275">
              <a:solidFill>
                <a:srgbClr val="19CAD5"/>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12134" y="7522"/>
              <a:ext cx="1538" cy="1247"/>
            </a:xfrm>
            <a:prstGeom prst="straightConnector1">
              <a:avLst/>
            </a:prstGeom>
            <a:ln w="41275">
              <a:solidFill>
                <a:srgbClr val="19CAD5"/>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H="1">
              <a:off x="10394" y="7522"/>
              <a:ext cx="1538" cy="1247"/>
            </a:xfrm>
            <a:prstGeom prst="straightConnector1">
              <a:avLst/>
            </a:prstGeom>
            <a:ln w="41275">
              <a:solidFill>
                <a:srgbClr val="19CAD5"/>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flipH="1">
              <a:off x="14459" y="7522"/>
              <a:ext cx="1538" cy="1247"/>
            </a:xfrm>
            <a:prstGeom prst="straightConnector1">
              <a:avLst/>
            </a:prstGeom>
            <a:ln w="41275">
              <a:solidFill>
                <a:srgbClr val="EE7D3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1" name="圆角矩形 20"/>
            <p:cNvSpPr>
              <a:spLocks noChangeAspect="1"/>
            </p:cNvSpPr>
            <p:nvPr/>
          </p:nvSpPr>
          <p:spPr>
            <a:xfrm>
              <a:off x="8322" y="8983"/>
              <a:ext cx="3379" cy="1077"/>
            </a:xfrm>
            <a:prstGeom prst="roundRect">
              <a:avLst/>
            </a:prstGeom>
            <a:noFill/>
            <a:ln w="19050">
              <a:solidFill>
                <a:srgbClr val="19CA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1ECBE4"/>
                  </a:solidFill>
                  <a:latin typeface="Times New Roman" panose="02020603050405020304" pitchFamily="18" charset="0"/>
                  <a:ea typeface="微软雅黑" panose="020B0503020204020204" charset="-122"/>
                  <a:cs typeface="Times New Roman" panose="02020603050405020304" pitchFamily="18" charset="0"/>
                </a:rPr>
                <a:t>Similar</a:t>
              </a:r>
              <a:endParaRPr lang="en-US" altLang="zh-CN" sz="3200">
                <a:solidFill>
                  <a:srgbClr val="1ECBE4"/>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22" name="圆角矩形 21"/>
            <p:cNvSpPr>
              <a:spLocks noChangeAspect="1"/>
            </p:cNvSpPr>
            <p:nvPr/>
          </p:nvSpPr>
          <p:spPr>
            <a:xfrm>
              <a:off x="12618" y="8983"/>
              <a:ext cx="3379" cy="1077"/>
            </a:xfrm>
            <a:prstGeom prst="roundRect">
              <a:avLst/>
            </a:prstGeom>
            <a:noFill/>
            <a:ln w="19050">
              <a:solidFill>
                <a:srgbClr val="EE7D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200">
                  <a:solidFill>
                    <a:srgbClr val="EE7D33"/>
                  </a:solidFill>
                  <a:latin typeface="Times New Roman" panose="02020603050405020304" pitchFamily="18" charset="0"/>
                  <a:ea typeface="微软雅黑" panose="020B0503020204020204" charset="-122"/>
                  <a:cs typeface="Times New Roman" panose="02020603050405020304" pitchFamily="18" charset="0"/>
                </a:rPr>
                <a:t>Dissimilar</a:t>
              </a:r>
              <a:endParaRPr lang="en-US" altLang="zh-CN" sz="3200">
                <a:solidFill>
                  <a:srgbClr val="EE7D33"/>
                </a:solidFill>
                <a:latin typeface="Times New Roman" panose="02020603050405020304" pitchFamily="18" charset="0"/>
                <a:ea typeface="微软雅黑" panose="020B0503020204020204" charset="-122"/>
                <a:cs typeface="Times New Roman" panose="02020603050405020304" pitchFamily="18" charset="0"/>
              </a:endParaRPr>
            </a:p>
          </p:txBody>
        </p:sp>
      </p:grpSp>
      <p:pic>
        <p:nvPicPr>
          <p:cNvPr id="12" name="图片 11"/>
          <p:cNvPicPr>
            <a:picLocks noChangeAspect="1"/>
          </p:cNvPicPr>
          <p:nvPr/>
        </p:nvPicPr>
        <p:blipFill>
          <a:blip r:embed="rId4"/>
          <a:stretch>
            <a:fillRect/>
          </a:stretch>
        </p:blipFill>
        <p:spPr>
          <a:xfrm>
            <a:off x="4312920" y="1640205"/>
            <a:ext cx="1656080" cy="1656080"/>
          </a:xfrm>
          <a:prstGeom prst="rect">
            <a:avLst/>
          </a:prstGeom>
          <a:ln w="31750">
            <a:solidFill>
              <a:srgbClr val="19CAD5"/>
            </a:solidFill>
            <a:miter lim="800000"/>
            <a:headEnd/>
            <a:tailEnd/>
          </a:ln>
        </p:spPr>
      </p:pic>
      <p:sp>
        <p:nvSpPr>
          <p:cNvPr id="13" name="文本框 12"/>
          <p:cNvSpPr txBox="1"/>
          <p:nvPr/>
        </p:nvSpPr>
        <p:spPr>
          <a:xfrm>
            <a:off x="4260850" y="4210685"/>
            <a:ext cx="2023110" cy="521970"/>
          </a:xfrm>
          <a:prstGeom prst="rect">
            <a:avLst/>
          </a:prstGeom>
          <a:noFill/>
        </p:spPr>
        <p:txBody>
          <a:bodyPr wrap="none" rtlCol="0">
            <a:spAutoFit/>
          </a:bodyPr>
          <a:lstStyle/>
          <a:p>
            <a:r>
              <a:rPr lang="en-US" altLang="zh-CN" sz="2800">
                <a:solidFill>
                  <a:schemeClr val="bg1"/>
                </a:solidFill>
                <a:latin typeface="Times New Roman" panose="02020603050405020304" pitchFamily="18" charset="0"/>
                <a:cs typeface="Times New Roman" panose="02020603050405020304" pitchFamily="18" charset="0"/>
              </a:rPr>
              <a:t> 0100110110</a:t>
            </a:r>
            <a:endParaRPr lang="en-US" altLang="zh-CN" sz="2800">
              <a:solidFill>
                <a:schemeClr val="bg1"/>
              </a:solidFill>
              <a:latin typeface="Times New Roman" panose="02020603050405020304" pitchFamily="18" charset="0"/>
              <a:cs typeface="Times New Roman" panose="02020603050405020304" pitchFamily="18" charset="0"/>
            </a:endParaRPr>
          </a:p>
        </p:txBody>
      </p:sp>
      <p:grpSp>
        <p:nvGrpSpPr>
          <p:cNvPr id="50" name="组合 49"/>
          <p:cNvGrpSpPr/>
          <p:nvPr/>
        </p:nvGrpSpPr>
        <p:grpSpPr>
          <a:xfrm>
            <a:off x="1209040" y="3327400"/>
            <a:ext cx="8949055" cy="864235"/>
            <a:chOff x="1904" y="5240"/>
            <a:chExt cx="14093" cy="1361"/>
          </a:xfrm>
        </p:grpSpPr>
        <p:cxnSp>
          <p:nvCxnSpPr>
            <p:cNvPr id="34" name="直接箭头连接符 33"/>
            <p:cNvCxnSpPr/>
            <p:nvPr/>
          </p:nvCxnSpPr>
          <p:spPr>
            <a:xfrm>
              <a:off x="12034" y="5240"/>
              <a:ext cx="0" cy="1361"/>
            </a:xfrm>
            <a:prstGeom prst="straightConnector1">
              <a:avLst/>
            </a:prstGeom>
            <a:ln w="41275">
              <a:solidFill>
                <a:srgbClr val="19CAD5"/>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a:off x="15997" y="5240"/>
              <a:ext cx="0" cy="1361"/>
            </a:xfrm>
            <a:prstGeom prst="straightConnector1">
              <a:avLst/>
            </a:prstGeom>
            <a:ln w="41275">
              <a:solidFill>
                <a:srgbClr val="EE7D33"/>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7" name="文本框 36"/>
            <p:cNvSpPr txBox="1"/>
            <p:nvPr/>
          </p:nvSpPr>
          <p:spPr>
            <a:xfrm>
              <a:off x="1904" y="5509"/>
              <a:ext cx="4006" cy="822"/>
            </a:xfrm>
            <a:prstGeom prst="rect">
              <a:avLst/>
            </a:prstGeom>
            <a:noFill/>
          </p:spPr>
          <p:txBody>
            <a:bodyPr wrap="none" rtlCol="0">
              <a:spAutoFit/>
            </a:bodyPr>
            <a:lstStyle/>
            <a:p>
              <a:r>
                <a:rPr lang="en-US" altLang="zh-CN" sz="2800">
                  <a:solidFill>
                    <a:schemeClr val="bg1"/>
                  </a:solidFill>
                  <a:latin typeface="Times New Roman" panose="02020603050405020304" pitchFamily="18" charset="0"/>
                  <a:ea typeface="微软雅黑" panose="020B0503020204020204" charset="-122"/>
                  <a:cs typeface="Times New Roman" panose="02020603050405020304" pitchFamily="18" charset="0"/>
                </a:rPr>
                <a:t>Hash function</a:t>
              </a:r>
              <a:r>
                <a:rPr lang="zh-CN" altLang="en-US" sz="2800">
                  <a:solidFill>
                    <a:schemeClr val="bg1"/>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80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31" name="直接箭头连接符 30"/>
            <p:cNvCxnSpPr/>
            <p:nvPr/>
          </p:nvCxnSpPr>
          <p:spPr>
            <a:xfrm>
              <a:off x="8096" y="5240"/>
              <a:ext cx="0" cy="1361"/>
            </a:xfrm>
            <a:prstGeom prst="straightConnector1">
              <a:avLst/>
            </a:prstGeom>
            <a:ln w="41275">
              <a:solidFill>
                <a:srgbClr val="19CAD5"/>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4" name="矩形 23"/>
            <p:cNvSpPr>
              <a:spLocks noRot="1" noChangeAspect="1" noMove="1" noResize="1" noEditPoints="1" noAdjustHandles="1" noChangeArrowheads="1" noChangeShapeType="1" noTextEdit="1"/>
            </p:cNvSpPr>
            <p:nvPr/>
          </p:nvSpPr>
          <p:spPr>
            <a:xfrm>
              <a:off x="7902" y="5376"/>
              <a:ext cx="2080" cy="1095"/>
            </a:xfrm>
            <a:prstGeom prst="rect">
              <a:avLst/>
            </a:prstGeom>
            <a:blipFill rotWithShape="1">
              <a:blip r:embed="rId5"/>
              <a:stretch>
                <a:fillRect b="-13115"/>
              </a:stretch>
            </a:blipFill>
          </p:spPr>
          <p:txBody>
            <a:bodyPr/>
            <a:lstStyle/>
            <a:p>
              <a:r>
                <a:rPr lang="zh-CN" altLang="en-US">
                  <a:noFill/>
                </a:rPr>
                <a:t> </a:t>
              </a:r>
              <a:endParaRPr lang="zh-CN" altLang="en-US">
                <a:noFill/>
              </a:endParaRPr>
            </a:p>
          </p:txBody>
        </p:sp>
      </p:grpSp>
      <p:sp>
        <p:nvSpPr>
          <p:cNvPr id="48" name="文本框 47"/>
          <p:cNvSpPr txBox="1"/>
          <p:nvPr/>
        </p:nvSpPr>
        <p:spPr>
          <a:xfrm>
            <a:off x="632460" y="415925"/>
            <a:ext cx="249618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Hashing</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wipe(up)">
                                      <p:cBhvr>
                                        <p:cTn id="7" dur="1000"/>
                                        <p:tgtEl>
                                          <p:spTgt spid="5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49"/>
                                        </p:tgtEl>
                                        <p:attrNameLst>
                                          <p:attrName>style.visibility</p:attrName>
                                        </p:attrNameLst>
                                      </p:cBhvr>
                                      <p:to>
                                        <p:strVal val="visible"/>
                                      </p:to>
                                    </p:set>
                                    <p:animEffect transition="in" filter="wipe(up)">
                                      <p:cBhvr>
                                        <p:cTn id="1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23" name="组合 22"/>
          <p:cNvGrpSpPr/>
          <p:nvPr/>
        </p:nvGrpSpPr>
        <p:grpSpPr>
          <a:xfrm>
            <a:off x="632760" y="2777490"/>
            <a:ext cx="2322830" cy="2368987"/>
            <a:chOff x="1743" y="2419"/>
            <a:chExt cx="2759" cy="2814"/>
          </a:xfrm>
        </p:grpSpPr>
        <p:sp>
          <p:nvSpPr>
            <p:cNvPr id="44" name="圆角矩形 43"/>
            <p:cNvSpPr>
              <a:spLocks noChangeAspect="1"/>
            </p:cNvSpPr>
            <p:nvPr/>
          </p:nvSpPr>
          <p:spPr>
            <a:xfrm>
              <a:off x="1743" y="2419"/>
              <a:ext cx="1905" cy="1905"/>
            </a:xfrm>
            <a:prstGeom prst="roundRect">
              <a:avLst>
                <a:gd name="adj" fmla="val 3729"/>
              </a:avLst>
            </a:prstGeom>
            <a:blipFill rotWithShape="1">
              <a:blip r:embed="rId2" cstate="print"/>
              <a:stretch>
                <a:fillRect/>
              </a:stretch>
            </a:blipFill>
            <a:ln w="6350">
              <a:solidFill>
                <a:srgbClr val="F6A54F"/>
              </a:solidFill>
            </a:ln>
            <a:effectLst>
              <a:outerShdw blurRad="50800" dist="38100" dir="5400000" algn="t"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5" name="文本框 14"/>
            <p:cNvSpPr txBox="1"/>
            <p:nvPr/>
          </p:nvSpPr>
          <p:spPr>
            <a:xfrm>
              <a:off x="1743" y="4613"/>
              <a:ext cx="2759" cy="620"/>
            </a:xfrm>
            <a:prstGeom prst="rect">
              <a:avLst/>
            </a:prstGeom>
            <a:noFill/>
          </p:spPr>
          <p:txBody>
            <a:bodyPr wrap="square" rtlCol="0">
              <a:spAutoFit/>
            </a:bodyPr>
            <a:lstStyle/>
            <a:p>
              <a:r>
                <a:rPr lang="en-US" altLang="zh-CN" sz="2800">
                  <a:solidFill>
                    <a:srgbClr val="F6A54F"/>
                  </a:solidFill>
                  <a:latin typeface="Times New Roman" panose="02020603050405020304" pitchFamily="18" charset="0"/>
                  <a:ea typeface="Times New Roman" panose="02020603050405020304" pitchFamily="18" charset="0"/>
                </a:rPr>
                <a:t>10110110</a:t>
              </a:r>
              <a:endParaRPr lang="en-US" altLang="zh-CN" sz="2800">
                <a:solidFill>
                  <a:srgbClr val="F6A54F"/>
                </a:solidFill>
                <a:latin typeface="Times New Roman" panose="02020603050405020304" pitchFamily="18" charset="0"/>
                <a:ea typeface="Times New Roman" panose="02020603050405020304" pitchFamily="18" charset="0"/>
              </a:endParaRPr>
            </a:p>
          </p:txBody>
        </p:sp>
      </p:grpSp>
      <p:grpSp>
        <p:nvGrpSpPr>
          <p:cNvPr id="14" name="组合 13"/>
          <p:cNvGrpSpPr/>
          <p:nvPr/>
        </p:nvGrpSpPr>
        <p:grpSpPr>
          <a:xfrm>
            <a:off x="2628900" y="1943735"/>
            <a:ext cx="9192260" cy="3769360"/>
            <a:chOff x="4140" y="3061"/>
            <a:chExt cx="14476" cy="5936"/>
          </a:xfrm>
        </p:grpSpPr>
        <p:pic>
          <p:nvPicPr>
            <p:cNvPr id="58" name="图片 57" descr="A000220151021B27PPSH"/>
            <p:cNvPicPr>
              <a:picLocks noChangeAspect="1"/>
            </p:cNvPicPr>
            <p:nvPr>
              <p:custDataLst>
                <p:tags r:id="rId3"/>
              </p:custDataLst>
            </p:nvPr>
          </p:nvPicPr>
          <p:blipFill>
            <a:blip r:embed="rId4" cstate="print"/>
            <a:stretch>
              <a:fillRect/>
            </a:stretch>
          </p:blipFill>
          <p:spPr>
            <a:xfrm>
              <a:off x="5591" y="4780"/>
              <a:ext cx="2250" cy="2250"/>
            </a:xfrm>
            <a:prstGeom prst="rect">
              <a:avLst/>
            </a:prstGeom>
          </p:spPr>
        </p:pic>
        <p:sp>
          <p:nvSpPr>
            <p:cNvPr id="16" name="文本框 15"/>
            <p:cNvSpPr txBox="1"/>
            <p:nvPr/>
          </p:nvSpPr>
          <p:spPr>
            <a:xfrm>
              <a:off x="5819" y="7304"/>
              <a:ext cx="2270" cy="725"/>
            </a:xfrm>
            <a:prstGeom prst="rect">
              <a:avLst/>
            </a:prstGeom>
            <a:noFill/>
          </p:spPr>
          <p:txBody>
            <a:bodyPr wrap="none" rtlCol="0" anchor="t">
              <a:spAutoFit/>
            </a:bodyPr>
            <a:lstStyle/>
            <a:p>
              <a:r>
                <a:rPr lang="en-US" altLang="zh-CN" sz="2400" dirty="0">
                  <a:solidFill>
                    <a:schemeClr val="bg1"/>
                  </a:solidFill>
                  <a:latin typeface="Times New Roman" panose="02020603050405020304" pitchFamily="18" charset="0"/>
                  <a:ea typeface="Times New Roman" panose="02020603050405020304" pitchFamily="18" charset="0"/>
                  <a:sym typeface="+mn-ea"/>
                </a:rPr>
                <a:t>R</a:t>
              </a:r>
              <a:r>
                <a:rPr lang="en-US" altLang="zh-CN" sz="2400" dirty="0" smtClean="0">
                  <a:solidFill>
                    <a:schemeClr val="bg1"/>
                  </a:solidFill>
                  <a:latin typeface="Times New Roman" panose="02020603050405020304" pitchFamily="18" charset="0"/>
                  <a:ea typeface="Times New Roman" panose="02020603050405020304" pitchFamily="18" charset="0"/>
                  <a:sym typeface="+mn-ea"/>
                </a:rPr>
                <a:t>etrieval</a:t>
              </a:r>
              <a:endParaRPr lang="en-US" altLang="zh-CN" sz="2400" dirty="0">
                <a:solidFill>
                  <a:schemeClr val="bg1"/>
                </a:solidFill>
                <a:latin typeface="Times New Roman" panose="02020603050405020304" pitchFamily="18" charset="0"/>
                <a:ea typeface="Times New Roman" panose="02020603050405020304" pitchFamily="18" charset="0"/>
                <a:sym typeface="+mn-ea"/>
              </a:endParaRPr>
            </a:p>
          </p:txBody>
        </p:sp>
        <p:sp>
          <p:nvSpPr>
            <p:cNvPr id="29" name="右箭头 28"/>
            <p:cNvSpPr/>
            <p:nvPr/>
          </p:nvSpPr>
          <p:spPr>
            <a:xfrm>
              <a:off x="4140" y="5575"/>
              <a:ext cx="1160" cy="660"/>
            </a:xfrm>
            <a:prstGeom prst="rightArrow">
              <a:avLst/>
            </a:prstGeom>
            <a:solidFill>
              <a:srgbClr val="738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0" name="右箭头 29"/>
            <p:cNvSpPr/>
            <p:nvPr/>
          </p:nvSpPr>
          <p:spPr>
            <a:xfrm>
              <a:off x="8089" y="5440"/>
              <a:ext cx="1160" cy="660"/>
            </a:xfrm>
            <a:prstGeom prst="rightArrow">
              <a:avLst/>
            </a:prstGeom>
            <a:solidFill>
              <a:srgbClr val="7388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nvGrpSpPr>
            <p:cNvPr id="17" name="组合 16"/>
            <p:cNvGrpSpPr/>
            <p:nvPr/>
          </p:nvGrpSpPr>
          <p:grpSpPr>
            <a:xfrm>
              <a:off x="9797" y="3061"/>
              <a:ext cx="8667" cy="1928"/>
              <a:chOff x="10673" y="6351"/>
              <a:chExt cx="7130" cy="1586"/>
            </a:xfrm>
          </p:grpSpPr>
          <p:sp>
            <p:nvSpPr>
              <p:cNvPr id="2" name="圆角矩形 1"/>
              <p:cNvSpPr>
                <a:spLocks noChangeAspect="1"/>
              </p:cNvSpPr>
              <p:nvPr/>
            </p:nvSpPr>
            <p:spPr>
              <a:xfrm>
                <a:off x="10673" y="6351"/>
                <a:ext cx="1587" cy="1587"/>
              </a:xfrm>
              <a:prstGeom prst="roundRect">
                <a:avLst>
                  <a:gd name="adj" fmla="val 3729"/>
                </a:avLst>
              </a:prstGeom>
              <a:blipFill rotWithShape="1">
                <a:blip r:embed="rId5" cstate="print"/>
                <a:stretch>
                  <a:fillRect/>
                </a:stretch>
              </a:blipFill>
              <a:ln w="6350">
                <a:solidFill>
                  <a:srgbClr val="F6A54F"/>
                </a:solidFill>
              </a:ln>
              <a:effectLst>
                <a:outerShdw blurRad="50800" dist="38100" dir="5400000" algn="t"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3" name="圆角矩形 2"/>
              <p:cNvSpPr>
                <a:spLocks noChangeAspect="1"/>
              </p:cNvSpPr>
              <p:nvPr/>
            </p:nvSpPr>
            <p:spPr>
              <a:xfrm>
                <a:off x="12521" y="6351"/>
                <a:ext cx="1587" cy="1587"/>
              </a:xfrm>
              <a:prstGeom prst="roundRect">
                <a:avLst>
                  <a:gd name="adj" fmla="val 3729"/>
                </a:avLst>
              </a:prstGeom>
              <a:blipFill rotWithShape="1">
                <a:blip r:embed="rId6" cstate="print"/>
                <a:stretch>
                  <a:fillRect/>
                </a:stretch>
              </a:blipFill>
              <a:ln w="6350">
                <a:solidFill>
                  <a:srgbClr val="F6A54F"/>
                </a:solidFill>
              </a:ln>
              <a:effectLst>
                <a:outerShdw blurRad="50800" dist="38100" dir="5400000" algn="t"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5" name="圆角矩形 4"/>
              <p:cNvSpPr>
                <a:spLocks noChangeAspect="1"/>
              </p:cNvSpPr>
              <p:nvPr/>
            </p:nvSpPr>
            <p:spPr>
              <a:xfrm>
                <a:off x="14369" y="6351"/>
                <a:ext cx="1587" cy="1587"/>
              </a:xfrm>
              <a:prstGeom prst="roundRect">
                <a:avLst>
                  <a:gd name="adj" fmla="val 3729"/>
                </a:avLst>
              </a:prstGeom>
              <a:blipFill rotWithShape="1">
                <a:blip r:embed="rId7" cstate="print"/>
                <a:stretch>
                  <a:fillRect/>
                </a:stretch>
              </a:blipFill>
              <a:ln w="6350">
                <a:solidFill>
                  <a:srgbClr val="F6A54F"/>
                </a:solidFill>
              </a:ln>
              <a:effectLst>
                <a:outerShdw blurRad="50800" dist="38100" dir="5400000" algn="t"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8" name="圆角矩形 7"/>
              <p:cNvSpPr>
                <a:spLocks noChangeAspect="1"/>
              </p:cNvSpPr>
              <p:nvPr/>
            </p:nvSpPr>
            <p:spPr>
              <a:xfrm>
                <a:off x="16217" y="6351"/>
                <a:ext cx="1587" cy="1587"/>
              </a:xfrm>
              <a:prstGeom prst="roundRect">
                <a:avLst>
                  <a:gd name="adj" fmla="val 3729"/>
                </a:avLst>
              </a:prstGeom>
              <a:blipFill rotWithShape="1">
                <a:blip r:embed="rId8" cstate="print"/>
                <a:stretch>
                  <a:fillRect/>
                </a:stretch>
              </a:blipFill>
              <a:ln w="6350">
                <a:solidFill>
                  <a:srgbClr val="F6A54F"/>
                </a:solidFill>
              </a:ln>
              <a:effectLst>
                <a:outerShdw blurRad="50800" dist="38100" dir="5400000" algn="t"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19" name="组合 18"/>
            <p:cNvGrpSpPr/>
            <p:nvPr/>
          </p:nvGrpSpPr>
          <p:grpSpPr>
            <a:xfrm>
              <a:off x="9797" y="6362"/>
              <a:ext cx="8667" cy="1928"/>
              <a:chOff x="10673" y="8592"/>
              <a:chExt cx="7130" cy="1586"/>
            </a:xfrm>
          </p:grpSpPr>
          <p:sp>
            <p:nvSpPr>
              <p:cNvPr id="10" name="圆角矩形 9"/>
              <p:cNvSpPr>
                <a:spLocks noChangeAspect="1"/>
              </p:cNvSpPr>
              <p:nvPr/>
            </p:nvSpPr>
            <p:spPr>
              <a:xfrm>
                <a:off x="10673" y="8592"/>
                <a:ext cx="1587" cy="1587"/>
              </a:xfrm>
              <a:prstGeom prst="roundRect">
                <a:avLst>
                  <a:gd name="adj" fmla="val 3729"/>
                </a:avLst>
              </a:prstGeom>
              <a:blipFill rotWithShape="1">
                <a:blip r:embed="rId9" cstate="print"/>
                <a:stretch>
                  <a:fillRect/>
                </a:stretch>
              </a:blipFill>
              <a:ln w="6350">
                <a:solidFill>
                  <a:srgbClr val="F6A54F"/>
                </a:solidFill>
              </a:ln>
              <a:effectLst>
                <a:outerShdw blurRad="50800" dist="38100" dir="5400000" algn="t"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1" name="圆角矩形 10"/>
              <p:cNvSpPr>
                <a:spLocks noChangeAspect="1"/>
              </p:cNvSpPr>
              <p:nvPr/>
            </p:nvSpPr>
            <p:spPr>
              <a:xfrm>
                <a:off x="12521" y="8592"/>
                <a:ext cx="1587" cy="1587"/>
              </a:xfrm>
              <a:prstGeom prst="roundRect">
                <a:avLst>
                  <a:gd name="adj" fmla="val 3729"/>
                </a:avLst>
              </a:prstGeom>
              <a:blipFill rotWithShape="1">
                <a:blip r:embed="rId10" cstate="print"/>
                <a:stretch>
                  <a:fillRect/>
                </a:stretch>
              </a:blipFill>
              <a:ln w="6350">
                <a:solidFill>
                  <a:srgbClr val="F6A54F"/>
                </a:solidFill>
              </a:ln>
              <a:effectLst>
                <a:outerShdw blurRad="50800" dist="38100" dir="5400000" algn="t"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2" name="圆角矩形 11"/>
              <p:cNvSpPr>
                <a:spLocks noChangeAspect="1"/>
              </p:cNvSpPr>
              <p:nvPr/>
            </p:nvSpPr>
            <p:spPr>
              <a:xfrm>
                <a:off x="14369" y="8592"/>
                <a:ext cx="1587" cy="1587"/>
              </a:xfrm>
              <a:prstGeom prst="roundRect">
                <a:avLst>
                  <a:gd name="adj" fmla="val 3729"/>
                </a:avLst>
              </a:prstGeom>
              <a:blipFill rotWithShape="1">
                <a:blip r:embed="rId11" cstate="print"/>
                <a:stretch>
                  <a:fillRect/>
                </a:stretch>
              </a:blipFill>
              <a:ln w="6350">
                <a:solidFill>
                  <a:srgbClr val="F6A54F"/>
                </a:solidFill>
              </a:ln>
              <a:effectLst>
                <a:outerShdw blurRad="50800" dist="38100" dir="5400000" algn="t"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sp>
            <p:nvSpPr>
              <p:cNvPr id="13" name="圆角矩形 12"/>
              <p:cNvSpPr>
                <a:spLocks noChangeAspect="1"/>
              </p:cNvSpPr>
              <p:nvPr/>
            </p:nvSpPr>
            <p:spPr>
              <a:xfrm>
                <a:off x="16217" y="8592"/>
                <a:ext cx="1587" cy="1587"/>
              </a:xfrm>
              <a:prstGeom prst="roundRect">
                <a:avLst>
                  <a:gd name="adj" fmla="val 3729"/>
                </a:avLst>
              </a:prstGeom>
              <a:blipFill rotWithShape="1">
                <a:blip r:embed="rId12" cstate="print"/>
                <a:stretch>
                  <a:fillRect/>
                </a:stretch>
              </a:blipFill>
              <a:ln w="6350">
                <a:solidFill>
                  <a:srgbClr val="F6A54F"/>
                </a:solidFill>
              </a:ln>
              <a:effectLst>
                <a:outerShdw blurRad="50800" dist="38100" dir="5400000" algn="t" rotWithShape="0">
                  <a:prstClr val="black">
                    <a:alpha val="4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Times New Roman" panose="02020603050405020304" pitchFamily="18" charset="0"/>
                </a:endParaRPr>
              </a:p>
            </p:txBody>
          </p:sp>
        </p:grpSp>
        <p:grpSp>
          <p:nvGrpSpPr>
            <p:cNvPr id="33" name="组合 32"/>
            <p:cNvGrpSpPr/>
            <p:nvPr/>
          </p:nvGrpSpPr>
          <p:grpSpPr>
            <a:xfrm>
              <a:off x="9774" y="5056"/>
              <a:ext cx="8842" cy="628"/>
              <a:chOff x="10400" y="5752"/>
              <a:chExt cx="7274" cy="516"/>
            </a:xfrm>
          </p:grpSpPr>
          <p:sp>
            <p:nvSpPr>
              <p:cNvPr id="26" name="文本框 25"/>
              <p:cNvSpPr txBox="1"/>
              <p:nvPr/>
            </p:nvSpPr>
            <p:spPr>
              <a:xfrm>
                <a:off x="10400" y="5752"/>
                <a:ext cx="1712" cy="516"/>
              </a:xfrm>
              <a:prstGeom prst="rect">
                <a:avLst/>
              </a:prstGeom>
              <a:noFill/>
            </p:spPr>
            <p:txBody>
              <a:bodyPr wrap="square" rtlCol="0">
                <a:spAutoFit/>
              </a:bodyPr>
              <a:lstStyle/>
              <a:p>
                <a:r>
                  <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10110110</a:t>
                </a:r>
                <a:endPar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27" name="文本框 26"/>
              <p:cNvSpPr txBox="1"/>
              <p:nvPr/>
            </p:nvSpPr>
            <p:spPr>
              <a:xfrm>
                <a:off x="12254" y="5752"/>
                <a:ext cx="1712" cy="516"/>
              </a:xfrm>
              <a:prstGeom prst="rect">
                <a:avLst/>
              </a:prstGeom>
              <a:noFill/>
            </p:spPr>
            <p:txBody>
              <a:bodyPr wrap="square" rtlCol="0">
                <a:spAutoFit/>
              </a:bodyPr>
              <a:lstStyle/>
              <a:p>
                <a:r>
                  <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10110110</a:t>
                </a:r>
                <a:endPar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28" name="文本框 27"/>
              <p:cNvSpPr txBox="1"/>
              <p:nvPr/>
            </p:nvSpPr>
            <p:spPr>
              <a:xfrm>
                <a:off x="14108" y="5752"/>
                <a:ext cx="1712" cy="516"/>
              </a:xfrm>
              <a:prstGeom prst="rect">
                <a:avLst/>
              </a:prstGeom>
              <a:noFill/>
            </p:spPr>
            <p:txBody>
              <a:bodyPr wrap="square" rtlCol="0">
                <a:spAutoFit/>
              </a:bodyPr>
              <a:lstStyle/>
              <a:p>
                <a:r>
                  <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10110110</a:t>
                </a:r>
                <a:endPar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31" name="文本框 30"/>
              <p:cNvSpPr txBox="1"/>
              <p:nvPr/>
            </p:nvSpPr>
            <p:spPr>
              <a:xfrm>
                <a:off x="15962" y="5752"/>
                <a:ext cx="1712" cy="516"/>
              </a:xfrm>
              <a:prstGeom prst="rect">
                <a:avLst/>
              </a:prstGeom>
              <a:noFill/>
            </p:spPr>
            <p:txBody>
              <a:bodyPr wrap="square" rtlCol="0">
                <a:spAutoFit/>
              </a:bodyPr>
              <a:lstStyle/>
              <a:p>
                <a:r>
                  <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10110110</a:t>
                </a:r>
                <a:endPar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grpSp>
        <p:grpSp>
          <p:nvGrpSpPr>
            <p:cNvPr id="39" name="组合 38"/>
            <p:cNvGrpSpPr/>
            <p:nvPr/>
          </p:nvGrpSpPr>
          <p:grpSpPr>
            <a:xfrm>
              <a:off x="9774" y="8369"/>
              <a:ext cx="8842" cy="628"/>
              <a:chOff x="10400" y="5752"/>
              <a:chExt cx="7274" cy="516"/>
            </a:xfrm>
          </p:grpSpPr>
          <p:sp>
            <p:nvSpPr>
              <p:cNvPr id="40" name="文本框 39"/>
              <p:cNvSpPr txBox="1"/>
              <p:nvPr/>
            </p:nvSpPr>
            <p:spPr>
              <a:xfrm>
                <a:off x="10400" y="5752"/>
                <a:ext cx="1712" cy="516"/>
              </a:xfrm>
              <a:prstGeom prst="rect">
                <a:avLst/>
              </a:prstGeom>
              <a:noFill/>
            </p:spPr>
            <p:txBody>
              <a:bodyPr wrap="square" rtlCol="0">
                <a:spAutoFit/>
              </a:bodyPr>
              <a:lstStyle/>
              <a:p>
                <a:r>
                  <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10110100</a:t>
                </a:r>
                <a:endPar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41" name="文本框 40"/>
              <p:cNvSpPr txBox="1"/>
              <p:nvPr/>
            </p:nvSpPr>
            <p:spPr>
              <a:xfrm>
                <a:off x="12254" y="5752"/>
                <a:ext cx="1712" cy="516"/>
              </a:xfrm>
              <a:prstGeom prst="rect">
                <a:avLst/>
              </a:prstGeom>
              <a:noFill/>
            </p:spPr>
            <p:txBody>
              <a:bodyPr wrap="square" rtlCol="0">
                <a:spAutoFit/>
              </a:bodyPr>
              <a:lstStyle/>
              <a:p>
                <a:r>
                  <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10110010</a:t>
                </a:r>
                <a:endPar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42" name="文本框 41"/>
              <p:cNvSpPr txBox="1"/>
              <p:nvPr/>
            </p:nvSpPr>
            <p:spPr>
              <a:xfrm>
                <a:off x="14108" y="5752"/>
                <a:ext cx="1712" cy="516"/>
              </a:xfrm>
              <a:prstGeom prst="rect">
                <a:avLst/>
              </a:prstGeom>
              <a:noFill/>
            </p:spPr>
            <p:txBody>
              <a:bodyPr wrap="square" rtlCol="0">
                <a:spAutoFit/>
              </a:bodyPr>
              <a:lstStyle/>
              <a:p>
                <a:r>
                  <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11110110</a:t>
                </a:r>
                <a:endPar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sp>
            <p:nvSpPr>
              <p:cNvPr id="43" name="文本框 42"/>
              <p:cNvSpPr txBox="1"/>
              <p:nvPr/>
            </p:nvSpPr>
            <p:spPr>
              <a:xfrm>
                <a:off x="15962" y="5752"/>
                <a:ext cx="1712" cy="516"/>
              </a:xfrm>
              <a:prstGeom prst="rect">
                <a:avLst/>
              </a:prstGeom>
              <a:noFill/>
            </p:spPr>
            <p:txBody>
              <a:bodyPr wrap="square" rtlCol="0">
                <a:spAutoFit/>
              </a:bodyPr>
              <a:lstStyle/>
              <a:p>
                <a:r>
                  <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rPr>
                  <a:t>00110110</a:t>
                </a:r>
                <a:endParaRPr lang="en-US" altLang="zh-CN" sz="2000">
                  <a:solidFill>
                    <a:srgbClr val="F6A54F"/>
                  </a:solidFill>
                  <a:effectLst>
                    <a:outerShdw blurRad="38100" dist="38100" dir="2700000" algn="tl">
                      <a:srgbClr val="000000">
                        <a:alpha val="43137"/>
                      </a:srgbClr>
                    </a:outerShdw>
                  </a:effectLst>
                  <a:latin typeface="Times New Roman" panose="02020603050405020304" pitchFamily="18" charset="0"/>
                  <a:ea typeface="Times New Roman" panose="02020603050405020304" pitchFamily="18" charset="0"/>
                </a:endParaRPr>
              </a:p>
            </p:txBody>
          </p:sp>
        </p:grpSp>
      </p:grpSp>
      <p:sp>
        <p:nvSpPr>
          <p:cNvPr id="9" name="文本框 8"/>
          <p:cNvSpPr txBox="1"/>
          <p:nvPr/>
        </p:nvSpPr>
        <p:spPr>
          <a:xfrm>
            <a:off x="632460" y="415925"/>
            <a:ext cx="320103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Application</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361" name="组合 360"/>
          <p:cNvGrpSpPr/>
          <p:nvPr/>
        </p:nvGrpSpPr>
        <p:grpSpPr>
          <a:xfrm>
            <a:off x="3003551" y="2717800"/>
            <a:ext cx="501651" cy="1784351"/>
            <a:chOff x="5365" y="589"/>
            <a:chExt cx="366" cy="1301"/>
          </a:xfrm>
        </p:grpSpPr>
        <p:sp>
          <p:nvSpPr>
            <p:cNvPr id="362" name="矩形 361"/>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63" name="矩形 362"/>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364" name="组合 363"/>
            <p:cNvGrpSpPr/>
            <p:nvPr/>
          </p:nvGrpSpPr>
          <p:grpSpPr>
            <a:xfrm>
              <a:off x="5455" y="668"/>
              <a:ext cx="276" cy="1222"/>
              <a:chOff x="5204" y="1554"/>
              <a:chExt cx="276" cy="1222"/>
            </a:xfrm>
          </p:grpSpPr>
          <p:sp>
            <p:nvSpPr>
              <p:cNvPr id="365" name="矩形 364"/>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366" name="组合 365"/>
              <p:cNvGrpSpPr/>
              <p:nvPr/>
            </p:nvGrpSpPr>
            <p:grpSpPr>
              <a:xfrm>
                <a:off x="5260" y="1613"/>
                <a:ext cx="164" cy="394"/>
                <a:chOff x="5259" y="1613"/>
                <a:chExt cx="164" cy="394"/>
              </a:xfrm>
            </p:grpSpPr>
            <p:sp>
              <p:nvSpPr>
                <p:cNvPr id="367" name="椭圆 366"/>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68" name="椭圆 367"/>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69" name="组合 368"/>
              <p:cNvGrpSpPr/>
              <p:nvPr/>
            </p:nvGrpSpPr>
            <p:grpSpPr>
              <a:xfrm>
                <a:off x="5260" y="2323"/>
                <a:ext cx="164" cy="394"/>
                <a:chOff x="5259" y="1613"/>
                <a:chExt cx="164" cy="394"/>
              </a:xfrm>
            </p:grpSpPr>
            <p:sp>
              <p:nvSpPr>
                <p:cNvPr id="370" name="椭圆 369"/>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71" name="椭圆 370"/>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72" name="组合 371"/>
              <p:cNvGrpSpPr/>
              <p:nvPr/>
            </p:nvGrpSpPr>
            <p:grpSpPr>
              <a:xfrm>
                <a:off x="5320" y="2065"/>
                <a:ext cx="44" cy="200"/>
                <a:chOff x="5313" y="2052"/>
                <a:chExt cx="44" cy="200"/>
              </a:xfrm>
            </p:grpSpPr>
            <p:sp>
              <p:nvSpPr>
                <p:cNvPr id="373" name="椭圆 372"/>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74" name="椭圆 373"/>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75" name="椭圆 374"/>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grpSp>
        <p:nvGrpSpPr>
          <p:cNvPr id="376" name="组合 375"/>
          <p:cNvGrpSpPr/>
          <p:nvPr/>
        </p:nvGrpSpPr>
        <p:grpSpPr>
          <a:xfrm>
            <a:off x="6925945" y="2754631"/>
            <a:ext cx="309880" cy="1710691"/>
            <a:chOff x="7885" y="644"/>
            <a:chExt cx="226" cy="1246"/>
          </a:xfrm>
        </p:grpSpPr>
        <p:sp>
          <p:nvSpPr>
            <p:cNvPr id="377" name="矩形 376"/>
            <p:cNvSpPr/>
            <p:nvPr/>
          </p:nvSpPr>
          <p:spPr>
            <a:xfrm>
              <a:off x="7885" y="644"/>
              <a:ext cx="227" cy="1247"/>
            </a:xfrm>
            <a:prstGeom prst="rect">
              <a:avLst/>
            </a:prstGeom>
            <a:solidFill>
              <a:srgbClr val="A6A8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378" name="组合 377"/>
            <p:cNvGrpSpPr/>
            <p:nvPr/>
          </p:nvGrpSpPr>
          <p:grpSpPr>
            <a:xfrm>
              <a:off x="7930" y="727"/>
              <a:ext cx="136" cy="366"/>
              <a:chOff x="7916" y="727"/>
              <a:chExt cx="136" cy="366"/>
            </a:xfrm>
          </p:grpSpPr>
          <p:sp>
            <p:nvSpPr>
              <p:cNvPr id="379" name="椭圆 378"/>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80" name="椭圆 379"/>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81" name="组合 380"/>
            <p:cNvGrpSpPr/>
            <p:nvPr/>
          </p:nvGrpSpPr>
          <p:grpSpPr>
            <a:xfrm>
              <a:off x="7930" y="1437"/>
              <a:ext cx="136" cy="366"/>
              <a:chOff x="7916" y="727"/>
              <a:chExt cx="136" cy="366"/>
            </a:xfrm>
          </p:grpSpPr>
          <p:sp>
            <p:nvSpPr>
              <p:cNvPr id="382" name="椭圆 381"/>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83" name="椭圆 382"/>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84" name="组合 383"/>
            <p:cNvGrpSpPr/>
            <p:nvPr/>
          </p:nvGrpSpPr>
          <p:grpSpPr>
            <a:xfrm>
              <a:off x="7976" y="1165"/>
              <a:ext cx="44" cy="200"/>
              <a:chOff x="7976" y="1167"/>
              <a:chExt cx="44" cy="200"/>
            </a:xfrm>
          </p:grpSpPr>
          <p:sp>
            <p:nvSpPr>
              <p:cNvPr id="385" name="椭圆 384"/>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86" name="椭圆 385"/>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87" name="椭圆 386"/>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nvGrpSpPr>
          <p:cNvPr id="388" name="组合 387"/>
          <p:cNvGrpSpPr/>
          <p:nvPr/>
        </p:nvGrpSpPr>
        <p:grpSpPr>
          <a:xfrm>
            <a:off x="7592060" y="2754631"/>
            <a:ext cx="309880" cy="1710691"/>
            <a:chOff x="7885" y="644"/>
            <a:chExt cx="226" cy="1246"/>
          </a:xfrm>
        </p:grpSpPr>
        <p:sp>
          <p:nvSpPr>
            <p:cNvPr id="389" name="矩形 388"/>
            <p:cNvSpPr/>
            <p:nvPr/>
          </p:nvSpPr>
          <p:spPr>
            <a:xfrm>
              <a:off x="7885" y="644"/>
              <a:ext cx="227" cy="1247"/>
            </a:xfrm>
            <a:prstGeom prst="rect">
              <a:avLst/>
            </a:prstGeom>
            <a:solidFill>
              <a:srgbClr val="A6A8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390" name="组合 389"/>
            <p:cNvGrpSpPr/>
            <p:nvPr/>
          </p:nvGrpSpPr>
          <p:grpSpPr>
            <a:xfrm>
              <a:off x="7930" y="727"/>
              <a:ext cx="136" cy="366"/>
              <a:chOff x="7916" y="727"/>
              <a:chExt cx="136" cy="366"/>
            </a:xfrm>
          </p:grpSpPr>
          <p:sp>
            <p:nvSpPr>
              <p:cNvPr id="391" name="椭圆 390"/>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92" name="椭圆 391"/>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93" name="组合 392"/>
            <p:cNvGrpSpPr/>
            <p:nvPr/>
          </p:nvGrpSpPr>
          <p:grpSpPr>
            <a:xfrm>
              <a:off x="7930" y="1437"/>
              <a:ext cx="136" cy="366"/>
              <a:chOff x="7916" y="727"/>
              <a:chExt cx="136" cy="366"/>
            </a:xfrm>
          </p:grpSpPr>
          <p:sp>
            <p:nvSpPr>
              <p:cNvPr id="394" name="椭圆 393"/>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95" name="椭圆 394"/>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96" name="组合 395"/>
            <p:cNvGrpSpPr/>
            <p:nvPr/>
          </p:nvGrpSpPr>
          <p:grpSpPr>
            <a:xfrm>
              <a:off x="7976" y="1165"/>
              <a:ext cx="44" cy="200"/>
              <a:chOff x="7976" y="1167"/>
              <a:chExt cx="44" cy="200"/>
            </a:xfrm>
          </p:grpSpPr>
          <p:sp>
            <p:nvSpPr>
              <p:cNvPr id="397" name="椭圆 396"/>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98" name="椭圆 397"/>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99" name="椭圆 398"/>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nvGrpSpPr>
          <p:cNvPr id="400" name="组合 399"/>
          <p:cNvGrpSpPr/>
          <p:nvPr/>
        </p:nvGrpSpPr>
        <p:grpSpPr>
          <a:xfrm>
            <a:off x="8258175" y="2754630"/>
            <a:ext cx="309880" cy="1710691"/>
            <a:chOff x="7885" y="644"/>
            <a:chExt cx="226" cy="1246"/>
          </a:xfrm>
        </p:grpSpPr>
        <p:sp>
          <p:nvSpPr>
            <p:cNvPr id="401" name="矩形 400"/>
            <p:cNvSpPr/>
            <p:nvPr/>
          </p:nvSpPr>
          <p:spPr>
            <a:xfrm>
              <a:off x="7885" y="644"/>
              <a:ext cx="227" cy="1247"/>
            </a:xfrm>
            <a:prstGeom prst="rect">
              <a:avLst/>
            </a:prstGeom>
            <a:solidFill>
              <a:srgbClr val="BB92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402" name="组合 401"/>
            <p:cNvGrpSpPr/>
            <p:nvPr/>
          </p:nvGrpSpPr>
          <p:grpSpPr>
            <a:xfrm>
              <a:off x="7930" y="727"/>
              <a:ext cx="136" cy="366"/>
              <a:chOff x="7916" y="727"/>
              <a:chExt cx="136" cy="366"/>
            </a:xfrm>
          </p:grpSpPr>
          <p:sp>
            <p:nvSpPr>
              <p:cNvPr id="403" name="椭圆 402"/>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04" name="椭圆 403"/>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405" name="组合 404"/>
            <p:cNvGrpSpPr/>
            <p:nvPr/>
          </p:nvGrpSpPr>
          <p:grpSpPr>
            <a:xfrm>
              <a:off x="7930" y="1437"/>
              <a:ext cx="136" cy="366"/>
              <a:chOff x="7916" y="727"/>
              <a:chExt cx="136" cy="366"/>
            </a:xfrm>
          </p:grpSpPr>
          <p:sp>
            <p:nvSpPr>
              <p:cNvPr id="406" name="椭圆 405"/>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07" name="椭圆 406"/>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408" name="组合 407"/>
            <p:cNvGrpSpPr/>
            <p:nvPr/>
          </p:nvGrpSpPr>
          <p:grpSpPr>
            <a:xfrm>
              <a:off x="7976" y="1165"/>
              <a:ext cx="44" cy="200"/>
              <a:chOff x="7976" y="1167"/>
              <a:chExt cx="44" cy="200"/>
            </a:xfrm>
          </p:grpSpPr>
          <p:sp>
            <p:nvSpPr>
              <p:cNvPr id="409" name="椭圆 408"/>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10" name="椭圆 409"/>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11" name="椭圆 410"/>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nvGrpSpPr>
          <p:cNvPr id="419" name="组合 418"/>
          <p:cNvGrpSpPr/>
          <p:nvPr/>
        </p:nvGrpSpPr>
        <p:grpSpPr>
          <a:xfrm>
            <a:off x="2397125" y="2673668"/>
            <a:ext cx="384175" cy="1872615"/>
            <a:chOff x="4129" y="1475"/>
            <a:chExt cx="280" cy="1364"/>
          </a:xfrm>
        </p:grpSpPr>
        <p:sp>
          <p:nvSpPr>
            <p:cNvPr id="420" name=" 219"/>
            <p:cNvSpPr/>
            <p:nvPr/>
          </p:nvSpPr>
          <p:spPr>
            <a:xfrm>
              <a:off x="4129" y="1475"/>
              <a:ext cx="281" cy="1365"/>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000">
                <a:solidFill>
                  <a:srgbClr val="FFFFFF"/>
                </a:solidFill>
                <a:latin typeface="Times New Roman" panose="02020603050405020304" pitchFamily="18" charset="0"/>
                <a:ea typeface="Times New Roman" panose="02020603050405020304" pitchFamily="18" charset="0"/>
              </a:endParaRPr>
            </a:p>
          </p:txBody>
        </p:sp>
        <p:sp>
          <p:nvSpPr>
            <p:cNvPr id="421" name="椭圆 420"/>
            <p:cNvSpPr/>
            <p:nvPr/>
          </p:nvSpPr>
          <p:spPr>
            <a:xfrm>
              <a:off x="4187" y="1560"/>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22" name="椭圆 421"/>
            <p:cNvSpPr/>
            <p:nvPr/>
          </p:nvSpPr>
          <p:spPr>
            <a:xfrm>
              <a:off x="4187" y="1814"/>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23" name="椭圆 422"/>
            <p:cNvSpPr/>
            <p:nvPr/>
          </p:nvSpPr>
          <p:spPr>
            <a:xfrm>
              <a:off x="4187" y="2068"/>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24" name="椭圆 423"/>
            <p:cNvSpPr/>
            <p:nvPr/>
          </p:nvSpPr>
          <p:spPr>
            <a:xfrm>
              <a:off x="4187" y="2322"/>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25" name="椭圆 424"/>
            <p:cNvSpPr/>
            <p:nvPr/>
          </p:nvSpPr>
          <p:spPr>
            <a:xfrm>
              <a:off x="4187" y="2576"/>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cxnSp>
        <p:nvCxnSpPr>
          <p:cNvPr id="52" name="直接箭头连接符 51"/>
          <p:cNvCxnSpPr/>
          <p:nvPr/>
        </p:nvCxnSpPr>
        <p:spPr>
          <a:xfrm>
            <a:off x="5853431" y="3609975"/>
            <a:ext cx="25146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6623051" y="3609975"/>
            <a:ext cx="288003"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7281257" y="3609975"/>
            <a:ext cx="287655"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7939117" y="3609975"/>
            <a:ext cx="287655"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2109893" y="4589780"/>
            <a:ext cx="1176867" cy="460375"/>
          </a:xfrm>
          <a:prstGeom prst="rect">
            <a:avLst/>
          </a:prstGeom>
          <a:noFill/>
        </p:spPr>
        <p:txBody>
          <a:bodyPr wrap="square" rtlCol="0">
            <a:spAutoFit/>
          </a:bodyPr>
          <a:lstStyle/>
          <a:p>
            <a:pPr algn="ctr"/>
            <a:r>
              <a:rPr lang="en-US" altLang="zh-CN" sz="2400">
                <a:solidFill>
                  <a:schemeClr val="bg1"/>
                </a:solidFill>
                <a:latin typeface="Times New Roman" panose="02020603050405020304" pitchFamily="18" charset="0"/>
                <a:ea typeface="Times New Roman" panose="02020603050405020304" pitchFamily="18" charset="0"/>
              </a:rPr>
              <a:t>input</a:t>
            </a:r>
            <a:endParaRPr lang="en-US" altLang="zh-CN" sz="2400">
              <a:solidFill>
                <a:schemeClr val="bg1"/>
              </a:solidFill>
              <a:latin typeface="Times New Roman" panose="02020603050405020304" pitchFamily="18" charset="0"/>
              <a:ea typeface="Times New Roman" panose="02020603050405020304" pitchFamily="18" charset="0"/>
            </a:endParaRPr>
          </a:p>
        </p:txBody>
      </p:sp>
      <p:sp>
        <p:nvSpPr>
          <p:cNvPr id="60" name="文本框 59"/>
          <p:cNvSpPr txBox="1"/>
          <p:nvPr/>
        </p:nvSpPr>
        <p:spPr>
          <a:xfrm>
            <a:off x="4618991" y="4589780"/>
            <a:ext cx="1022985"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Times New Roman" panose="02020603050405020304" pitchFamily="18" charset="0"/>
              </a:rPr>
              <a:t>CNNs</a:t>
            </a:r>
            <a:endParaRPr lang="en-US" altLang="zh-CN" sz="2400">
              <a:solidFill>
                <a:schemeClr val="bg1"/>
              </a:solidFill>
              <a:latin typeface="Times New Roman" panose="02020603050405020304" pitchFamily="18" charset="0"/>
              <a:ea typeface="Times New Roman" panose="02020603050405020304" pitchFamily="18" charset="0"/>
            </a:endParaRPr>
          </a:p>
        </p:txBody>
      </p:sp>
      <p:sp>
        <p:nvSpPr>
          <p:cNvPr id="62" name="文本框 61"/>
          <p:cNvSpPr txBox="1"/>
          <p:nvPr/>
        </p:nvSpPr>
        <p:spPr>
          <a:xfrm>
            <a:off x="6879591" y="4589780"/>
            <a:ext cx="689610"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Times New Roman" panose="02020603050405020304" pitchFamily="18" charset="0"/>
              </a:rPr>
              <a:t>FCs</a:t>
            </a:r>
            <a:endParaRPr lang="en-US" altLang="zh-CN" sz="2400">
              <a:solidFill>
                <a:schemeClr val="bg1"/>
              </a:solidFill>
              <a:latin typeface="Times New Roman" panose="02020603050405020304" pitchFamily="18" charset="0"/>
              <a:ea typeface="Times New Roman" panose="02020603050405020304" pitchFamily="18" charset="0"/>
            </a:endParaRPr>
          </a:p>
        </p:txBody>
      </p:sp>
      <p:grpSp>
        <p:nvGrpSpPr>
          <p:cNvPr id="68" name="组合 67"/>
          <p:cNvGrpSpPr/>
          <p:nvPr/>
        </p:nvGrpSpPr>
        <p:grpSpPr>
          <a:xfrm>
            <a:off x="3775075" y="2717800"/>
            <a:ext cx="501651" cy="1784351"/>
            <a:chOff x="5365" y="589"/>
            <a:chExt cx="366" cy="1301"/>
          </a:xfrm>
        </p:grpSpPr>
        <p:sp>
          <p:nvSpPr>
            <p:cNvPr id="69" name="矩形 68"/>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70" name="矩形 69"/>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71" name="组合 70"/>
            <p:cNvGrpSpPr/>
            <p:nvPr/>
          </p:nvGrpSpPr>
          <p:grpSpPr>
            <a:xfrm>
              <a:off x="5455" y="668"/>
              <a:ext cx="276" cy="1222"/>
              <a:chOff x="5204" y="1554"/>
              <a:chExt cx="276" cy="1222"/>
            </a:xfrm>
          </p:grpSpPr>
          <p:sp>
            <p:nvSpPr>
              <p:cNvPr id="72" name="矩形 71"/>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73" name="组合 72"/>
              <p:cNvGrpSpPr/>
              <p:nvPr/>
            </p:nvGrpSpPr>
            <p:grpSpPr>
              <a:xfrm>
                <a:off x="5260" y="1613"/>
                <a:ext cx="164" cy="394"/>
                <a:chOff x="5259" y="1613"/>
                <a:chExt cx="164" cy="394"/>
              </a:xfrm>
            </p:grpSpPr>
            <p:sp>
              <p:nvSpPr>
                <p:cNvPr id="74" name="椭圆 73"/>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75" name="椭圆 74"/>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76" name="组合 75"/>
              <p:cNvGrpSpPr/>
              <p:nvPr/>
            </p:nvGrpSpPr>
            <p:grpSpPr>
              <a:xfrm>
                <a:off x="5260" y="2323"/>
                <a:ext cx="164" cy="394"/>
                <a:chOff x="5259" y="1613"/>
                <a:chExt cx="164" cy="394"/>
              </a:xfrm>
            </p:grpSpPr>
            <p:sp>
              <p:nvSpPr>
                <p:cNvPr id="77" name="椭圆 76"/>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78" name="椭圆 77"/>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79" name="组合 78"/>
              <p:cNvGrpSpPr/>
              <p:nvPr/>
            </p:nvGrpSpPr>
            <p:grpSpPr>
              <a:xfrm>
                <a:off x="5320" y="2065"/>
                <a:ext cx="44" cy="200"/>
                <a:chOff x="5313" y="2052"/>
                <a:chExt cx="44" cy="200"/>
              </a:xfrm>
            </p:grpSpPr>
            <p:sp>
              <p:nvSpPr>
                <p:cNvPr id="80" name="椭圆 79"/>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81" name="椭圆 80"/>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82" name="椭圆 81"/>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grpSp>
        <p:nvGrpSpPr>
          <p:cNvPr id="83" name="组合 82"/>
          <p:cNvGrpSpPr/>
          <p:nvPr/>
        </p:nvGrpSpPr>
        <p:grpSpPr>
          <a:xfrm>
            <a:off x="4546600" y="2717800"/>
            <a:ext cx="501651" cy="1784351"/>
            <a:chOff x="5365" y="589"/>
            <a:chExt cx="366" cy="1301"/>
          </a:xfrm>
        </p:grpSpPr>
        <p:sp>
          <p:nvSpPr>
            <p:cNvPr id="84" name="矩形 83"/>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85" name="矩形 84"/>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86" name="组合 85"/>
            <p:cNvGrpSpPr/>
            <p:nvPr/>
          </p:nvGrpSpPr>
          <p:grpSpPr>
            <a:xfrm>
              <a:off x="5455" y="668"/>
              <a:ext cx="276" cy="1222"/>
              <a:chOff x="5204" y="1554"/>
              <a:chExt cx="276" cy="1222"/>
            </a:xfrm>
          </p:grpSpPr>
          <p:sp>
            <p:nvSpPr>
              <p:cNvPr id="87" name="矩形 86"/>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88" name="组合 87"/>
              <p:cNvGrpSpPr/>
              <p:nvPr/>
            </p:nvGrpSpPr>
            <p:grpSpPr>
              <a:xfrm>
                <a:off x="5260" y="1613"/>
                <a:ext cx="164" cy="394"/>
                <a:chOff x="5259" y="1613"/>
                <a:chExt cx="164" cy="394"/>
              </a:xfrm>
            </p:grpSpPr>
            <p:sp>
              <p:nvSpPr>
                <p:cNvPr id="89" name="椭圆 88"/>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90" name="椭圆 89"/>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91" name="组合 90"/>
              <p:cNvGrpSpPr/>
              <p:nvPr/>
            </p:nvGrpSpPr>
            <p:grpSpPr>
              <a:xfrm>
                <a:off x="5260" y="2323"/>
                <a:ext cx="164" cy="394"/>
                <a:chOff x="5259" y="1613"/>
                <a:chExt cx="164" cy="394"/>
              </a:xfrm>
            </p:grpSpPr>
            <p:sp>
              <p:nvSpPr>
                <p:cNvPr id="92" name="椭圆 91"/>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93" name="椭圆 92"/>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94" name="组合 93"/>
              <p:cNvGrpSpPr/>
              <p:nvPr/>
            </p:nvGrpSpPr>
            <p:grpSpPr>
              <a:xfrm>
                <a:off x="5320" y="2065"/>
                <a:ext cx="44" cy="200"/>
                <a:chOff x="5313" y="2052"/>
                <a:chExt cx="44" cy="200"/>
              </a:xfrm>
            </p:grpSpPr>
            <p:sp>
              <p:nvSpPr>
                <p:cNvPr id="95" name="椭圆 94"/>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96" name="椭圆 95"/>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97" name="椭圆 96"/>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grpSp>
        <p:nvGrpSpPr>
          <p:cNvPr id="98" name="组合 97"/>
          <p:cNvGrpSpPr/>
          <p:nvPr/>
        </p:nvGrpSpPr>
        <p:grpSpPr>
          <a:xfrm>
            <a:off x="5318125" y="2717800"/>
            <a:ext cx="501651" cy="1784351"/>
            <a:chOff x="5365" y="589"/>
            <a:chExt cx="366" cy="1301"/>
          </a:xfrm>
        </p:grpSpPr>
        <p:sp>
          <p:nvSpPr>
            <p:cNvPr id="99" name="矩形 98"/>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00" name="矩形 99"/>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101" name="组合 100"/>
            <p:cNvGrpSpPr/>
            <p:nvPr/>
          </p:nvGrpSpPr>
          <p:grpSpPr>
            <a:xfrm>
              <a:off x="5455" y="668"/>
              <a:ext cx="276" cy="1222"/>
              <a:chOff x="5204" y="1554"/>
              <a:chExt cx="276" cy="1222"/>
            </a:xfrm>
          </p:grpSpPr>
          <p:sp>
            <p:nvSpPr>
              <p:cNvPr id="102" name="矩形 101"/>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103" name="组合 102"/>
              <p:cNvGrpSpPr/>
              <p:nvPr/>
            </p:nvGrpSpPr>
            <p:grpSpPr>
              <a:xfrm>
                <a:off x="5260" y="1613"/>
                <a:ext cx="164" cy="394"/>
                <a:chOff x="5259" y="1613"/>
                <a:chExt cx="164" cy="394"/>
              </a:xfrm>
            </p:grpSpPr>
            <p:sp>
              <p:nvSpPr>
                <p:cNvPr id="104" name="椭圆 103"/>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05" name="椭圆 104"/>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106" name="组合 105"/>
              <p:cNvGrpSpPr/>
              <p:nvPr/>
            </p:nvGrpSpPr>
            <p:grpSpPr>
              <a:xfrm>
                <a:off x="5260" y="2323"/>
                <a:ext cx="164" cy="394"/>
                <a:chOff x="5259" y="1613"/>
                <a:chExt cx="164" cy="394"/>
              </a:xfrm>
            </p:grpSpPr>
            <p:sp>
              <p:nvSpPr>
                <p:cNvPr id="107" name="椭圆 106"/>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08" name="椭圆 107"/>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109" name="组合 108"/>
              <p:cNvGrpSpPr/>
              <p:nvPr/>
            </p:nvGrpSpPr>
            <p:grpSpPr>
              <a:xfrm>
                <a:off x="5320" y="2065"/>
                <a:ext cx="44" cy="200"/>
                <a:chOff x="5313" y="2052"/>
                <a:chExt cx="44" cy="200"/>
              </a:xfrm>
            </p:grpSpPr>
            <p:sp>
              <p:nvSpPr>
                <p:cNvPr id="110" name="椭圆 109"/>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11" name="椭圆 110"/>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12" name="椭圆 111"/>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grpSp>
        <p:nvGrpSpPr>
          <p:cNvPr id="113" name="组合 112"/>
          <p:cNvGrpSpPr/>
          <p:nvPr/>
        </p:nvGrpSpPr>
        <p:grpSpPr>
          <a:xfrm>
            <a:off x="6089651" y="2717800"/>
            <a:ext cx="501651" cy="1784351"/>
            <a:chOff x="5365" y="589"/>
            <a:chExt cx="366" cy="1301"/>
          </a:xfrm>
        </p:grpSpPr>
        <p:sp>
          <p:nvSpPr>
            <p:cNvPr id="114" name="矩形 113"/>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15" name="矩形 114"/>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116" name="组合 115"/>
            <p:cNvGrpSpPr/>
            <p:nvPr/>
          </p:nvGrpSpPr>
          <p:grpSpPr>
            <a:xfrm>
              <a:off x="5455" y="668"/>
              <a:ext cx="276" cy="1222"/>
              <a:chOff x="5204" y="1554"/>
              <a:chExt cx="276" cy="1222"/>
            </a:xfrm>
          </p:grpSpPr>
          <p:sp>
            <p:nvSpPr>
              <p:cNvPr id="117" name="矩形 116"/>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118" name="组合 117"/>
              <p:cNvGrpSpPr/>
              <p:nvPr/>
            </p:nvGrpSpPr>
            <p:grpSpPr>
              <a:xfrm>
                <a:off x="5260" y="1613"/>
                <a:ext cx="164" cy="394"/>
                <a:chOff x="5259" y="1613"/>
                <a:chExt cx="164" cy="394"/>
              </a:xfrm>
            </p:grpSpPr>
            <p:sp>
              <p:nvSpPr>
                <p:cNvPr id="119" name="椭圆 118"/>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20" name="椭圆 119"/>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121" name="组合 120"/>
              <p:cNvGrpSpPr/>
              <p:nvPr/>
            </p:nvGrpSpPr>
            <p:grpSpPr>
              <a:xfrm>
                <a:off x="5260" y="2323"/>
                <a:ext cx="164" cy="394"/>
                <a:chOff x="5259" y="1613"/>
                <a:chExt cx="164" cy="394"/>
              </a:xfrm>
            </p:grpSpPr>
            <p:sp>
              <p:nvSpPr>
                <p:cNvPr id="122" name="椭圆 121"/>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23" name="椭圆 122"/>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124" name="组合 123"/>
              <p:cNvGrpSpPr/>
              <p:nvPr/>
            </p:nvGrpSpPr>
            <p:grpSpPr>
              <a:xfrm>
                <a:off x="5320" y="2065"/>
                <a:ext cx="44" cy="200"/>
                <a:chOff x="5313" y="2052"/>
                <a:chExt cx="44" cy="200"/>
              </a:xfrm>
            </p:grpSpPr>
            <p:sp>
              <p:nvSpPr>
                <p:cNvPr id="125" name="椭圆 124"/>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26" name="椭圆 125"/>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27" name="椭圆 126"/>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pic>
        <p:nvPicPr>
          <p:cNvPr id="165" name="图片 164"/>
          <p:cNvPicPr>
            <a:picLocks noChangeAspect="1"/>
          </p:cNvPicPr>
          <p:nvPr/>
        </p:nvPicPr>
        <p:blipFill>
          <a:blip r:embed="rId2"/>
          <a:stretch>
            <a:fillRect/>
          </a:stretch>
        </p:blipFill>
        <p:spPr>
          <a:xfrm>
            <a:off x="723549" y="3327519"/>
            <a:ext cx="1157357" cy="1151891"/>
          </a:xfrm>
          <a:prstGeom prst="rect">
            <a:avLst/>
          </a:prstGeom>
          <a:ln w="19050">
            <a:solidFill>
              <a:srgbClr val="0BE5E2"/>
            </a:solidFill>
            <a:miter lim="800000"/>
            <a:headEnd/>
            <a:tailEnd/>
          </a:ln>
        </p:spPr>
      </p:pic>
      <p:pic>
        <p:nvPicPr>
          <p:cNvPr id="166" name="图片 165"/>
          <p:cNvPicPr>
            <a:picLocks noChangeAspect="1"/>
          </p:cNvPicPr>
          <p:nvPr/>
        </p:nvPicPr>
        <p:blipFill>
          <a:blip r:embed="rId3"/>
          <a:stretch>
            <a:fillRect/>
          </a:stretch>
        </p:blipFill>
        <p:spPr>
          <a:xfrm>
            <a:off x="719104" y="4705468"/>
            <a:ext cx="1147639" cy="1151891"/>
          </a:xfrm>
          <a:prstGeom prst="rect">
            <a:avLst/>
          </a:prstGeom>
          <a:ln w="19050">
            <a:solidFill>
              <a:srgbClr val="F6A54F"/>
            </a:solidFill>
            <a:miter lim="800000"/>
            <a:headEnd/>
            <a:tailEnd/>
          </a:ln>
        </p:spPr>
      </p:pic>
      <p:pic>
        <p:nvPicPr>
          <p:cNvPr id="167" name="图片 166"/>
          <p:cNvPicPr>
            <a:picLocks noChangeAspect="1"/>
          </p:cNvPicPr>
          <p:nvPr/>
        </p:nvPicPr>
        <p:blipFill>
          <a:blip r:embed="rId4"/>
          <a:stretch>
            <a:fillRect/>
          </a:stretch>
        </p:blipFill>
        <p:spPr>
          <a:xfrm>
            <a:off x="718537" y="1949451"/>
            <a:ext cx="1152008" cy="1152008"/>
          </a:xfrm>
          <a:prstGeom prst="rect">
            <a:avLst/>
          </a:prstGeom>
          <a:ln w="19050">
            <a:solidFill>
              <a:srgbClr val="0BE5E2"/>
            </a:solidFill>
            <a:miter lim="800000"/>
            <a:headEnd/>
            <a:tailEnd/>
          </a:ln>
        </p:spPr>
      </p:pic>
      <p:cxnSp>
        <p:nvCxnSpPr>
          <p:cNvPr id="178" name="直接箭头连接符 177"/>
          <p:cNvCxnSpPr/>
          <p:nvPr/>
        </p:nvCxnSpPr>
        <p:spPr>
          <a:xfrm>
            <a:off x="5078095" y="3609975"/>
            <a:ext cx="25146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3527425" y="3609975"/>
            <a:ext cx="25146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4302760" y="3609975"/>
            <a:ext cx="25146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flipV="1">
            <a:off x="2794000" y="3602039"/>
            <a:ext cx="209551" cy="1587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flipV="1">
            <a:off x="8569325" y="2393951"/>
            <a:ext cx="1207135" cy="1216660"/>
          </a:xfrm>
          <a:prstGeom prst="straightConnector1">
            <a:avLst/>
          </a:prstGeom>
          <a:ln w="34925">
            <a:solidFill>
              <a:srgbClr val="0BE5E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89" name="直接箭头连接符 188"/>
          <p:cNvCxnSpPr/>
          <p:nvPr/>
        </p:nvCxnSpPr>
        <p:spPr>
          <a:xfrm>
            <a:off x="8569325" y="3610611"/>
            <a:ext cx="1095375" cy="0"/>
          </a:xfrm>
          <a:prstGeom prst="straightConnector1">
            <a:avLst/>
          </a:prstGeom>
          <a:ln w="34925">
            <a:solidFill>
              <a:srgbClr val="0BE5E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a:off x="8569960" y="3616325"/>
            <a:ext cx="1176020" cy="1387475"/>
          </a:xfrm>
          <a:prstGeom prst="straightConnector1">
            <a:avLst/>
          </a:prstGeom>
          <a:ln w="34925">
            <a:solidFill>
              <a:srgbClr val="F69F4A"/>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487285" y="4613275"/>
            <a:ext cx="1933575" cy="460375"/>
          </a:xfrm>
          <a:prstGeom prst="rect">
            <a:avLst/>
          </a:prstGeom>
          <a:noFill/>
        </p:spPr>
        <p:txBody>
          <a:bodyPr wrap="square" rtlCol="0">
            <a:spAutoFit/>
          </a:bodyPr>
          <a:lstStyle/>
          <a:p>
            <a:pPr algn="ctr"/>
            <a:r>
              <a:rPr lang="en-US" altLang="zh-CN" sz="2400">
                <a:solidFill>
                  <a:schemeClr val="bg1"/>
                </a:solidFill>
                <a:latin typeface="Times New Roman" panose="02020603050405020304" pitchFamily="18" charset="0"/>
                <a:ea typeface="Times New Roman" panose="02020603050405020304" pitchFamily="18" charset="0"/>
              </a:rPr>
              <a:t>Hash layer</a:t>
            </a:r>
            <a:endParaRPr lang="en-US" altLang="zh-CN" sz="2400">
              <a:solidFill>
                <a:schemeClr val="bg1"/>
              </a:solidFill>
              <a:latin typeface="Times New Roman" panose="02020603050405020304" pitchFamily="18" charset="0"/>
              <a:ea typeface="Times New Roman" panose="02020603050405020304" pitchFamily="18" charset="0"/>
            </a:endParaRPr>
          </a:p>
        </p:txBody>
      </p:sp>
      <p:sp>
        <p:nvSpPr>
          <p:cNvPr id="3" name="文本框 2"/>
          <p:cNvSpPr txBox="1"/>
          <p:nvPr/>
        </p:nvSpPr>
        <p:spPr>
          <a:xfrm>
            <a:off x="7903211" y="5051425"/>
            <a:ext cx="1000125" cy="368300"/>
          </a:xfrm>
          <a:prstGeom prst="rect">
            <a:avLst/>
          </a:prstGeom>
          <a:noFill/>
        </p:spPr>
        <p:txBody>
          <a:bodyPr wrap="none" rtlCol="0">
            <a:spAutoFit/>
          </a:bodyPr>
          <a:lstStyle/>
          <a:p>
            <a:r>
              <a:rPr lang="en-US" altLang="zh-CN">
                <a:solidFill>
                  <a:schemeClr val="bg1"/>
                </a:solidFill>
                <a:latin typeface="Times New Roman" panose="02020603050405020304" pitchFamily="18" charset="0"/>
                <a:ea typeface="Times New Roman" panose="02020603050405020304" pitchFamily="18" charset="0"/>
              </a:rPr>
              <a:t>(Tanh())</a:t>
            </a:r>
            <a:endParaRPr lang="en-US" altLang="zh-CN">
              <a:solidFill>
                <a:schemeClr val="bg1"/>
              </a:solidFill>
              <a:latin typeface="Times New Roman" panose="02020603050405020304" pitchFamily="18" charset="0"/>
              <a:ea typeface="Times New Roman" panose="02020603050405020304" pitchFamily="18" charset="0"/>
            </a:endParaRPr>
          </a:p>
        </p:txBody>
      </p:sp>
      <p:grpSp>
        <p:nvGrpSpPr>
          <p:cNvPr id="10" name="组合 9"/>
          <p:cNvGrpSpPr/>
          <p:nvPr/>
        </p:nvGrpSpPr>
        <p:grpSpPr>
          <a:xfrm>
            <a:off x="10000615" y="1905635"/>
            <a:ext cx="1700530" cy="3408680"/>
            <a:chOff x="15749" y="3069"/>
            <a:chExt cx="2678" cy="5368"/>
          </a:xfrm>
        </p:grpSpPr>
        <p:sp>
          <p:nvSpPr>
            <p:cNvPr id="168" name="文本框 167"/>
            <p:cNvSpPr txBox="1"/>
            <p:nvPr/>
          </p:nvSpPr>
          <p:spPr>
            <a:xfrm>
              <a:off x="15749" y="3069"/>
              <a:ext cx="2678" cy="725"/>
            </a:xfrm>
            <a:prstGeom prst="rect">
              <a:avLst/>
            </a:prstGeom>
            <a:noFill/>
          </p:spPr>
          <p:txBody>
            <a:bodyPr wrap="none" rtlCol="0">
              <a:spAutoFit/>
            </a:bodyPr>
            <a:lstStyle/>
            <a:p>
              <a:r>
                <a:rPr lang="en-US" altLang="zh-CN" sz="2400">
                  <a:solidFill>
                    <a:srgbClr val="0BE5E2"/>
                  </a:solidFill>
                  <a:latin typeface="Times New Roman" panose="02020603050405020304" pitchFamily="18" charset="0"/>
                  <a:ea typeface="Times New Roman" panose="02020603050405020304" pitchFamily="18" charset="0"/>
                </a:rPr>
                <a:t> 01001101</a:t>
              </a:r>
              <a:endParaRPr lang="en-US" altLang="zh-CN" sz="2400">
                <a:solidFill>
                  <a:srgbClr val="0BE5E2"/>
                </a:solidFill>
                <a:latin typeface="Times New Roman" panose="02020603050405020304" pitchFamily="18" charset="0"/>
                <a:ea typeface="Times New Roman" panose="02020603050405020304" pitchFamily="18" charset="0"/>
              </a:endParaRPr>
            </a:p>
          </p:txBody>
        </p:sp>
        <p:sp>
          <p:nvSpPr>
            <p:cNvPr id="169" name="文本框 168"/>
            <p:cNvSpPr txBox="1"/>
            <p:nvPr/>
          </p:nvSpPr>
          <p:spPr>
            <a:xfrm>
              <a:off x="15749" y="5391"/>
              <a:ext cx="2678" cy="725"/>
            </a:xfrm>
            <a:prstGeom prst="rect">
              <a:avLst/>
            </a:prstGeom>
            <a:noFill/>
          </p:spPr>
          <p:txBody>
            <a:bodyPr wrap="none" rtlCol="0">
              <a:spAutoFit/>
            </a:bodyPr>
            <a:lstStyle/>
            <a:p>
              <a:r>
                <a:rPr lang="en-US" altLang="zh-CN" sz="2400">
                  <a:solidFill>
                    <a:srgbClr val="0BE5E2"/>
                  </a:solidFill>
                  <a:latin typeface="Times New Roman" panose="02020603050405020304" pitchFamily="18" charset="0"/>
                  <a:ea typeface="Times New Roman" panose="02020603050405020304" pitchFamily="18" charset="0"/>
                </a:rPr>
                <a:t> 01001101</a:t>
              </a:r>
              <a:endParaRPr lang="en-US" altLang="zh-CN" sz="2400">
                <a:solidFill>
                  <a:srgbClr val="0BE5E2"/>
                </a:solidFill>
                <a:latin typeface="Times New Roman" panose="02020603050405020304" pitchFamily="18" charset="0"/>
                <a:ea typeface="Times New Roman" panose="02020603050405020304" pitchFamily="18" charset="0"/>
              </a:endParaRPr>
            </a:p>
          </p:txBody>
        </p:sp>
        <p:sp>
          <p:nvSpPr>
            <p:cNvPr id="171" name="文本框 170"/>
            <p:cNvSpPr txBox="1"/>
            <p:nvPr/>
          </p:nvSpPr>
          <p:spPr>
            <a:xfrm>
              <a:off x="15749" y="7713"/>
              <a:ext cx="2678" cy="725"/>
            </a:xfrm>
            <a:prstGeom prst="rect">
              <a:avLst/>
            </a:prstGeom>
            <a:noFill/>
          </p:spPr>
          <p:txBody>
            <a:bodyPr wrap="none" rtlCol="0">
              <a:spAutoFit/>
            </a:bodyPr>
            <a:lstStyle/>
            <a:p>
              <a:r>
                <a:rPr lang="en-US" altLang="zh-CN" sz="2400">
                  <a:solidFill>
                    <a:srgbClr val="F6A54F"/>
                  </a:solidFill>
                  <a:latin typeface="Times New Roman" panose="02020603050405020304" pitchFamily="18" charset="0"/>
                  <a:ea typeface="Times New Roman" panose="02020603050405020304" pitchFamily="18" charset="0"/>
                </a:rPr>
                <a:t> 10111100</a:t>
              </a:r>
              <a:endParaRPr lang="en-US" altLang="zh-CN" sz="2400">
                <a:solidFill>
                  <a:srgbClr val="F6A54F"/>
                </a:solidFill>
                <a:latin typeface="Times New Roman" panose="02020603050405020304" pitchFamily="18" charset="0"/>
                <a:ea typeface="Times New Roman" panose="02020603050405020304" pitchFamily="18" charset="0"/>
              </a:endParaRPr>
            </a:p>
          </p:txBody>
        </p:sp>
        <p:sp>
          <p:nvSpPr>
            <p:cNvPr id="182" name="文本框 181"/>
            <p:cNvSpPr txBox="1"/>
            <p:nvPr/>
          </p:nvSpPr>
          <p:spPr>
            <a:xfrm>
              <a:off x="16165" y="4230"/>
              <a:ext cx="1847" cy="725"/>
            </a:xfrm>
            <a:prstGeom prst="rect">
              <a:avLst/>
            </a:prstGeom>
            <a:noFill/>
          </p:spPr>
          <p:txBody>
            <a:bodyPr wrap="none" rtlCol="0" anchor="t">
              <a:spAutoFit/>
            </a:bodyPr>
            <a:lstStyle/>
            <a:p>
              <a:r>
                <a:rPr lang="en-US" altLang="zh-CN" sz="2400" dirty="0" smtClean="0">
                  <a:solidFill>
                    <a:schemeClr val="bg1"/>
                  </a:solidFill>
                  <a:latin typeface="Times New Roman" panose="02020603050405020304" pitchFamily="18" charset="0"/>
                  <a:ea typeface="Times New Roman" panose="02020603050405020304" pitchFamily="18" charset="0"/>
                  <a:sym typeface="+mn-ea"/>
                </a:rPr>
                <a:t>Similar</a:t>
              </a:r>
              <a:endParaRPr lang="en-US" altLang="zh-CN" sz="2400" dirty="0" smtClean="0">
                <a:solidFill>
                  <a:schemeClr val="bg1"/>
                </a:solidFill>
                <a:latin typeface="Times New Roman" panose="02020603050405020304" pitchFamily="18" charset="0"/>
                <a:ea typeface="Times New Roman" panose="02020603050405020304" pitchFamily="18" charset="0"/>
                <a:sym typeface="+mn-ea"/>
              </a:endParaRPr>
            </a:p>
          </p:txBody>
        </p:sp>
        <p:sp>
          <p:nvSpPr>
            <p:cNvPr id="183" name="文本框 182"/>
            <p:cNvSpPr txBox="1"/>
            <p:nvPr/>
          </p:nvSpPr>
          <p:spPr>
            <a:xfrm>
              <a:off x="15834" y="6552"/>
              <a:ext cx="2508" cy="725"/>
            </a:xfrm>
            <a:prstGeom prst="rect">
              <a:avLst/>
            </a:prstGeom>
            <a:noFill/>
          </p:spPr>
          <p:txBody>
            <a:bodyPr wrap="none" rtlCol="0" anchor="t">
              <a:spAutoFit/>
            </a:bodyPr>
            <a:lstStyle/>
            <a:p>
              <a:r>
                <a:rPr lang="en-US" altLang="zh-CN" sz="2400" dirty="0" smtClean="0">
                  <a:solidFill>
                    <a:schemeClr val="bg1"/>
                  </a:solidFill>
                  <a:latin typeface="Times New Roman" panose="02020603050405020304" pitchFamily="18" charset="0"/>
                  <a:ea typeface="Times New Roman" panose="02020603050405020304" pitchFamily="18" charset="0"/>
                  <a:sym typeface="+mn-ea"/>
                </a:rPr>
                <a:t>Dissimilar</a:t>
              </a:r>
              <a:endParaRPr lang="en-US" altLang="zh-CN" sz="2400" dirty="0" smtClean="0">
                <a:solidFill>
                  <a:schemeClr val="bg1"/>
                </a:solidFill>
                <a:latin typeface="Times New Roman" panose="02020603050405020304" pitchFamily="18" charset="0"/>
                <a:ea typeface="Times New Roman" panose="02020603050405020304" pitchFamily="18" charset="0"/>
                <a:sym typeface="+mn-ea"/>
              </a:endParaRPr>
            </a:p>
          </p:txBody>
        </p:sp>
        <p:cxnSp>
          <p:nvCxnSpPr>
            <p:cNvPr id="184" name="直接箭头连接符 183"/>
            <p:cNvCxnSpPr/>
            <p:nvPr/>
          </p:nvCxnSpPr>
          <p:spPr>
            <a:xfrm rot="5400000">
              <a:off x="16805" y="4012"/>
              <a:ext cx="567" cy="0"/>
            </a:xfrm>
            <a:prstGeom prst="straightConnector1">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5" name="直接箭头连接符 184"/>
            <p:cNvCxnSpPr/>
            <p:nvPr/>
          </p:nvCxnSpPr>
          <p:spPr>
            <a:xfrm rot="16200000">
              <a:off x="16805" y="5173"/>
              <a:ext cx="567" cy="0"/>
            </a:xfrm>
            <a:prstGeom prst="straightConnector1">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 name="直接箭头连接符 4"/>
            <p:cNvCxnSpPr/>
            <p:nvPr/>
          </p:nvCxnSpPr>
          <p:spPr>
            <a:xfrm rot="5400000">
              <a:off x="16805" y="6334"/>
              <a:ext cx="567" cy="0"/>
            </a:xfrm>
            <a:prstGeom prst="straightConnector1">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16200000">
              <a:off x="16805" y="7495"/>
              <a:ext cx="567" cy="0"/>
            </a:xfrm>
            <a:prstGeom prst="straightConnector1">
              <a:avLst/>
            </a:prstGeom>
            <a:ln w="34925">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sp>
        <p:nvSpPr>
          <p:cNvPr id="11" name="文本框 10"/>
          <p:cNvSpPr txBox="1"/>
          <p:nvPr/>
        </p:nvSpPr>
        <p:spPr>
          <a:xfrm>
            <a:off x="632460" y="415925"/>
            <a:ext cx="3723640"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Deep Hashing</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grpSp>
        <p:nvGrpSpPr>
          <p:cNvPr id="361" name="组合 360"/>
          <p:cNvGrpSpPr/>
          <p:nvPr/>
        </p:nvGrpSpPr>
        <p:grpSpPr>
          <a:xfrm>
            <a:off x="3003551" y="2717800"/>
            <a:ext cx="501651" cy="1784351"/>
            <a:chOff x="5365" y="589"/>
            <a:chExt cx="366" cy="1301"/>
          </a:xfrm>
        </p:grpSpPr>
        <p:sp>
          <p:nvSpPr>
            <p:cNvPr id="362" name="矩形 361"/>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63" name="矩形 362"/>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364" name="组合 363"/>
            <p:cNvGrpSpPr/>
            <p:nvPr/>
          </p:nvGrpSpPr>
          <p:grpSpPr>
            <a:xfrm>
              <a:off x="5455" y="668"/>
              <a:ext cx="276" cy="1222"/>
              <a:chOff x="5204" y="1554"/>
              <a:chExt cx="276" cy="1222"/>
            </a:xfrm>
          </p:grpSpPr>
          <p:sp>
            <p:nvSpPr>
              <p:cNvPr id="365" name="矩形 364"/>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366" name="组合 365"/>
              <p:cNvGrpSpPr/>
              <p:nvPr/>
            </p:nvGrpSpPr>
            <p:grpSpPr>
              <a:xfrm>
                <a:off x="5260" y="1613"/>
                <a:ext cx="164" cy="394"/>
                <a:chOff x="5259" y="1613"/>
                <a:chExt cx="164" cy="394"/>
              </a:xfrm>
            </p:grpSpPr>
            <p:sp>
              <p:nvSpPr>
                <p:cNvPr id="367" name="椭圆 366"/>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68" name="椭圆 367"/>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69" name="组合 368"/>
              <p:cNvGrpSpPr/>
              <p:nvPr/>
            </p:nvGrpSpPr>
            <p:grpSpPr>
              <a:xfrm>
                <a:off x="5260" y="2323"/>
                <a:ext cx="164" cy="394"/>
                <a:chOff x="5259" y="1613"/>
                <a:chExt cx="164" cy="394"/>
              </a:xfrm>
            </p:grpSpPr>
            <p:sp>
              <p:nvSpPr>
                <p:cNvPr id="370" name="椭圆 369"/>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71" name="椭圆 370"/>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72" name="组合 371"/>
              <p:cNvGrpSpPr/>
              <p:nvPr/>
            </p:nvGrpSpPr>
            <p:grpSpPr>
              <a:xfrm>
                <a:off x="5320" y="2065"/>
                <a:ext cx="44" cy="200"/>
                <a:chOff x="5313" y="2052"/>
                <a:chExt cx="44" cy="200"/>
              </a:xfrm>
            </p:grpSpPr>
            <p:sp>
              <p:nvSpPr>
                <p:cNvPr id="373" name="椭圆 372"/>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74" name="椭圆 373"/>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75" name="椭圆 374"/>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grpSp>
        <p:nvGrpSpPr>
          <p:cNvPr id="376" name="组合 375"/>
          <p:cNvGrpSpPr/>
          <p:nvPr/>
        </p:nvGrpSpPr>
        <p:grpSpPr>
          <a:xfrm>
            <a:off x="6925945" y="2754631"/>
            <a:ext cx="309880" cy="1710691"/>
            <a:chOff x="7885" y="644"/>
            <a:chExt cx="226" cy="1246"/>
          </a:xfrm>
        </p:grpSpPr>
        <p:sp>
          <p:nvSpPr>
            <p:cNvPr id="377" name="矩形 376"/>
            <p:cNvSpPr/>
            <p:nvPr/>
          </p:nvSpPr>
          <p:spPr>
            <a:xfrm>
              <a:off x="7885" y="644"/>
              <a:ext cx="227" cy="1247"/>
            </a:xfrm>
            <a:prstGeom prst="rect">
              <a:avLst/>
            </a:prstGeom>
            <a:solidFill>
              <a:srgbClr val="A6A8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378" name="组合 377"/>
            <p:cNvGrpSpPr/>
            <p:nvPr/>
          </p:nvGrpSpPr>
          <p:grpSpPr>
            <a:xfrm>
              <a:off x="7930" y="727"/>
              <a:ext cx="136" cy="366"/>
              <a:chOff x="7916" y="727"/>
              <a:chExt cx="136" cy="366"/>
            </a:xfrm>
          </p:grpSpPr>
          <p:sp>
            <p:nvSpPr>
              <p:cNvPr id="379" name="椭圆 378"/>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80" name="椭圆 379"/>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81" name="组合 380"/>
            <p:cNvGrpSpPr/>
            <p:nvPr/>
          </p:nvGrpSpPr>
          <p:grpSpPr>
            <a:xfrm>
              <a:off x="7930" y="1437"/>
              <a:ext cx="136" cy="366"/>
              <a:chOff x="7916" y="727"/>
              <a:chExt cx="136" cy="366"/>
            </a:xfrm>
          </p:grpSpPr>
          <p:sp>
            <p:nvSpPr>
              <p:cNvPr id="382" name="椭圆 381"/>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83" name="椭圆 382"/>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84" name="组合 383"/>
            <p:cNvGrpSpPr/>
            <p:nvPr/>
          </p:nvGrpSpPr>
          <p:grpSpPr>
            <a:xfrm>
              <a:off x="7976" y="1165"/>
              <a:ext cx="44" cy="200"/>
              <a:chOff x="7976" y="1167"/>
              <a:chExt cx="44" cy="200"/>
            </a:xfrm>
          </p:grpSpPr>
          <p:sp>
            <p:nvSpPr>
              <p:cNvPr id="385" name="椭圆 384"/>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86" name="椭圆 385"/>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87" name="椭圆 386"/>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nvGrpSpPr>
          <p:cNvPr id="388" name="组合 387"/>
          <p:cNvGrpSpPr/>
          <p:nvPr/>
        </p:nvGrpSpPr>
        <p:grpSpPr>
          <a:xfrm>
            <a:off x="7592060" y="2754631"/>
            <a:ext cx="309880" cy="1710691"/>
            <a:chOff x="7885" y="644"/>
            <a:chExt cx="226" cy="1246"/>
          </a:xfrm>
        </p:grpSpPr>
        <p:sp>
          <p:nvSpPr>
            <p:cNvPr id="389" name="矩形 388"/>
            <p:cNvSpPr/>
            <p:nvPr/>
          </p:nvSpPr>
          <p:spPr>
            <a:xfrm>
              <a:off x="7885" y="644"/>
              <a:ext cx="227" cy="1247"/>
            </a:xfrm>
            <a:prstGeom prst="rect">
              <a:avLst/>
            </a:prstGeom>
            <a:solidFill>
              <a:srgbClr val="A6A8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390" name="组合 389"/>
            <p:cNvGrpSpPr/>
            <p:nvPr/>
          </p:nvGrpSpPr>
          <p:grpSpPr>
            <a:xfrm>
              <a:off x="7930" y="727"/>
              <a:ext cx="136" cy="366"/>
              <a:chOff x="7916" y="727"/>
              <a:chExt cx="136" cy="366"/>
            </a:xfrm>
          </p:grpSpPr>
          <p:sp>
            <p:nvSpPr>
              <p:cNvPr id="391" name="椭圆 390"/>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92" name="椭圆 391"/>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93" name="组合 392"/>
            <p:cNvGrpSpPr/>
            <p:nvPr/>
          </p:nvGrpSpPr>
          <p:grpSpPr>
            <a:xfrm>
              <a:off x="7930" y="1437"/>
              <a:ext cx="136" cy="366"/>
              <a:chOff x="7916" y="727"/>
              <a:chExt cx="136" cy="366"/>
            </a:xfrm>
          </p:grpSpPr>
          <p:sp>
            <p:nvSpPr>
              <p:cNvPr id="394" name="椭圆 393"/>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95" name="椭圆 394"/>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396" name="组合 395"/>
            <p:cNvGrpSpPr/>
            <p:nvPr/>
          </p:nvGrpSpPr>
          <p:grpSpPr>
            <a:xfrm>
              <a:off x="7976" y="1165"/>
              <a:ext cx="44" cy="200"/>
              <a:chOff x="7976" y="1167"/>
              <a:chExt cx="44" cy="200"/>
            </a:xfrm>
          </p:grpSpPr>
          <p:sp>
            <p:nvSpPr>
              <p:cNvPr id="397" name="椭圆 396"/>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98" name="椭圆 397"/>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399" name="椭圆 398"/>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nvGrpSpPr>
          <p:cNvPr id="400" name="组合 399"/>
          <p:cNvGrpSpPr/>
          <p:nvPr/>
        </p:nvGrpSpPr>
        <p:grpSpPr>
          <a:xfrm>
            <a:off x="8258175" y="2754631"/>
            <a:ext cx="309880" cy="1710691"/>
            <a:chOff x="7885" y="644"/>
            <a:chExt cx="226" cy="1246"/>
          </a:xfrm>
        </p:grpSpPr>
        <p:sp>
          <p:nvSpPr>
            <p:cNvPr id="401" name="矩形 400"/>
            <p:cNvSpPr/>
            <p:nvPr/>
          </p:nvSpPr>
          <p:spPr>
            <a:xfrm>
              <a:off x="7885" y="644"/>
              <a:ext cx="227" cy="1247"/>
            </a:xfrm>
            <a:prstGeom prst="rect">
              <a:avLst/>
            </a:prstGeom>
            <a:solidFill>
              <a:srgbClr val="BB92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402" name="组合 401"/>
            <p:cNvGrpSpPr/>
            <p:nvPr/>
          </p:nvGrpSpPr>
          <p:grpSpPr>
            <a:xfrm>
              <a:off x="7930" y="727"/>
              <a:ext cx="136" cy="366"/>
              <a:chOff x="7916" y="727"/>
              <a:chExt cx="136" cy="366"/>
            </a:xfrm>
          </p:grpSpPr>
          <p:sp>
            <p:nvSpPr>
              <p:cNvPr id="403" name="椭圆 402"/>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04" name="椭圆 403"/>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405" name="组合 404"/>
            <p:cNvGrpSpPr/>
            <p:nvPr/>
          </p:nvGrpSpPr>
          <p:grpSpPr>
            <a:xfrm>
              <a:off x="7930" y="1437"/>
              <a:ext cx="136" cy="366"/>
              <a:chOff x="7916" y="727"/>
              <a:chExt cx="136" cy="366"/>
            </a:xfrm>
          </p:grpSpPr>
          <p:sp>
            <p:nvSpPr>
              <p:cNvPr id="406" name="椭圆 405"/>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07" name="椭圆 406"/>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408" name="组合 407"/>
            <p:cNvGrpSpPr/>
            <p:nvPr/>
          </p:nvGrpSpPr>
          <p:grpSpPr>
            <a:xfrm>
              <a:off x="7976" y="1165"/>
              <a:ext cx="44" cy="200"/>
              <a:chOff x="7976" y="1167"/>
              <a:chExt cx="44" cy="200"/>
            </a:xfrm>
          </p:grpSpPr>
          <p:sp>
            <p:nvSpPr>
              <p:cNvPr id="409" name="椭圆 408"/>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10" name="椭圆 409"/>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11" name="椭圆 410"/>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nvGrpSpPr>
          <p:cNvPr id="419" name="组合 418"/>
          <p:cNvGrpSpPr/>
          <p:nvPr/>
        </p:nvGrpSpPr>
        <p:grpSpPr>
          <a:xfrm>
            <a:off x="2397125" y="2673668"/>
            <a:ext cx="384175" cy="1872615"/>
            <a:chOff x="4129" y="1475"/>
            <a:chExt cx="280" cy="1364"/>
          </a:xfrm>
        </p:grpSpPr>
        <p:sp>
          <p:nvSpPr>
            <p:cNvPr id="420" name=" 219"/>
            <p:cNvSpPr/>
            <p:nvPr/>
          </p:nvSpPr>
          <p:spPr>
            <a:xfrm>
              <a:off x="4129" y="1475"/>
              <a:ext cx="281" cy="1365"/>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2000">
                <a:solidFill>
                  <a:srgbClr val="FFFFFF"/>
                </a:solidFill>
                <a:latin typeface="Times New Roman" panose="02020603050405020304" pitchFamily="18" charset="0"/>
                <a:ea typeface="Times New Roman" panose="02020603050405020304" pitchFamily="18" charset="0"/>
              </a:endParaRPr>
            </a:p>
          </p:txBody>
        </p:sp>
        <p:sp>
          <p:nvSpPr>
            <p:cNvPr id="421" name="椭圆 420"/>
            <p:cNvSpPr/>
            <p:nvPr/>
          </p:nvSpPr>
          <p:spPr>
            <a:xfrm>
              <a:off x="4187" y="1560"/>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22" name="椭圆 421"/>
            <p:cNvSpPr/>
            <p:nvPr/>
          </p:nvSpPr>
          <p:spPr>
            <a:xfrm>
              <a:off x="4187" y="1814"/>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23" name="椭圆 422"/>
            <p:cNvSpPr/>
            <p:nvPr/>
          </p:nvSpPr>
          <p:spPr>
            <a:xfrm>
              <a:off x="4187" y="2068"/>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24" name="椭圆 423"/>
            <p:cNvSpPr/>
            <p:nvPr/>
          </p:nvSpPr>
          <p:spPr>
            <a:xfrm>
              <a:off x="4187" y="2322"/>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425" name="椭圆 424"/>
            <p:cNvSpPr/>
            <p:nvPr/>
          </p:nvSpPr>
          <p:spPr>
            <a:xfrm>
              <a:off x="4187" y="2576"/>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cxnSp>
        <p:nvCxnSpPr>
          <p:cNvPr id="52" name="直接箭头连接符 51"/>
          <p:cNvCxnSpPr/>
          <p:nvPr/>
        </p:nvCxnSpPr>
        <p:spPr>
          <a:xfrm>
            <a:off x="5853431" y="3609975"/>
            <a:ext cx="25146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a:off x="6623051" y="3609975"/>
            <a:ext cx="288003"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4" name="直接箭头连接符 53"/>
          <p:cNvCxnSpPr/>
          <p:nvPr/>
        </p:nvCxnSpPr>
        <p:spPr>
          <a:xfrm>
            <a:off x="7281257" y="3609975"/>
            <a:ext cx="287655"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5" name="直接箭头连接符 54"/>
          <p:cNvCxnSpPr/>
          <p:nvPr/>
        </p:nvCxnSpPr>
        <p:spPr>
          <a:xfrm>
            <a:off x="7939117" y="3609975"/>
            <a:ext cx="287655"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57" name="文本框 56"/>
          <p:cNvSpPr txBox="1"/>
          <p:nvPr/>
        </p:nvSpPr>
        <p:spPr>
          <a:xfrm>
            <a:off x="2109893" y="4589780"/>
            <a:ext cx="1176867" cy="460375"/>
          </a:xfrm>
          <a:prstGeom prst="rect">
            <a:avLst/>
          </a:prstGeom>
          <a:noFill/>
        </p:spPr>
        <p:txBody>
          <a:bodyPr wrap="square" rtlCol="0">
            <a:spAutoFit/>
          </a:bodyPr>
          <a:lstStyle/>
          <a:p>
            <a:pPr algn="ctr"/>
            <a:r>
              <a:rPr lang="en-US" altLang="zh-CN" sz="2400">
                <a:solidFill>
                  <a:schemeClr val="bg1"/>
                </a:solidFill>
                <a:latin typeface="Times New Roman" panose="02020603050405020304" pitchFamily="18" charset="0"/>
                <a:ea typeface="Times New Roman" panose="02020603050405020304" pitchFamily="18" charset="0"/>
              </a:rPr>
              <a:t>input</a:t>
            </a:r>
            <a:endParaRPr lang="en-US" altLang="zh-CN" sz="2400">
              <a:solidFill>
                <a:schemeClr val="bg1"/>
              </a:solidFill>
              <a:latin typeface="Times New Roman" panose="02020603050405020304" pitchFamily="18" charset="0"/>
              <a:ea typeface="Times New Roman" panose="02020603050405020304" pitchFamily="18" charset="0"/>
            </a:endParaRPr>
          </a:p>
        </p:txBody>
      </p:sp>
      <p:sp>
        <p:nvSpPr>
          <p:cNvPr id="60" name="文本框 59"/>
          <p:cNvSpPr txBox="1"/>
          <p:nvPr/>
        </p:nvSpPr>
        <p:spPr>
          <a:xfrm>
            <a:off x="4618991" y="4589780"/>
            <a:ext cx="1022985"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Times New Roman" panose="02020603050405020304" pitchFamily="18" charset="0"/>
              </a:rPr>
              <a:t>CNNs</a:t>
            </a:r>
            <a:endParaRPr lang="en-US" altLang="zh-CN" sz="2400">
              <a:solidFill>
                <a:schemeClr val="bg1"/>
              </a:solidFill>
              <a:latin typeface="Times New Roman" panose="02020603050405020304" pitchFamily="18" charset="0"/>
              <a:ea typeface="Times New Roman" panose="02020603050405020304" pitchFamily="18" charset="0"/>
            </a:endParaRPr>
          </a:p>
        </p:txBody>
      </p:sp>
      <p:sp>
        <p:nvSpPr>
          <p:cNvPr id="62" name="文本框 61"/>
          <p:cNvSpPr txBox="1"/>
          <p:nvPr/>
        </p:nvSpPr>
        <p:spPr>
          <a:xfrm>
            <a:off x="6879591" y="4589780"/>
            <a:ext cx="689610"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Times New Roman" panose="02020603050405020304" pitchFamily="18" charset="0"/>
              </a:rPr>
              <a:t>FCs</a:t>
            </a:r>
            <a:endParaRPr lang="en-US" altLang="zh-CN" sz="2400">
              <a:solidFill>
                <a:schemeClr val="bg1"/>
              </a:solidFill>
              <a:latin typeface="Times New Roman" panose="02020603050405020304" pitchFamily="18" charset="0"/>
              <a:ea typeface="Times New Roman" panose="02020603050405020304" pitchFamily="18" charset="0"/>
            </a:endParaRPr>
          </a:p>
        </p:txBody>
      </p:sp>
      <p:grpSp>
        <p:nvGrpSpPr>
          <p:cNvPr id="68" name="组合 67"/>
          <p:cNvGrpSpPr/>
          <p:nvPr/>
        </p:nvGrpSpPr>
        <p:grpSpPr>
          <a:xfrm>
            <a:off x="3775075" y="2717800"/>
            <a:ext cx="501651" cy="1784351"/>
            <a:chOff x="5365" y="589"/>
            <a:chExt cx="366" cy="1301"/>
          </a:xfrm>
        </p:grpSpPr>
        <p:sp>
          <p:nvSpPr>
            <p:cNvPr id="69" name="矩形 68"/>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70" name="矩形 69"/>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71" name="组合 70"/>
            <p:cNvGrpSpPr/>
            <p:nvPr/>
          </p:nvGrpSpPr>
          <p:grpSpPr>
            <a:xfrm>
              <a:off x="5455" y="668"/>
              <a:ext cx="276" cy="1222"/>
              <a:chOff x="5204" y="1554"/>
              <a:chExt cx="276" cy="1222"/>
            </a:xfrm>
          </p:grpSpPr>
          <p:sp>
            <p:nvSpPr>
              <p:cNvPr id="72" name="矩形 71"/>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73" name="组合 72"/>
              <p:cNvGrpSpPr/>
              <p:nvPr/>
            </p:nvGrpSpPr>
            <p:grpSpPr>
              <a:xfrm>
                <a:off x="5260" y="1613"/>
                <a:ext cx="164" cy="394"/>
                <a:chOff x="5259" y="1613"/>
                <a:chExt cx="164" cy="394"/>
              </a:xfrm>
            </p:grpSpPr>
            <p:sp>
              <p:nvSpPr>
                <p:cNvPr id="74" name="椭圆 73"/>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75" name="椭圆 74"/>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76" name="组合 75"/>
              <p:cNvGrpSpPr/>
              <p:nvPr/>
            </p:nvGrpSpPr>
            <p:grpSpPr>
              <a:xfrm>
                <a:off x="5260" y="2323"/>
                <a:ext cx="164" cy="394"/>
                <a:chOff x="5259" y="1613"/>
                <a:chExt cx="164" cy="394"/>
              </a:xfrm>
            </p:grpSpPr>
            <p:sp>
              <p:nvSpPr>
                <p:cNvPr id="77" name="椭圆 76"/>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78" name="椭圆 77"/>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79" name="组合 78"/>
              <p:cNvGrpSpPr/>
              <p:nvPr/>
            </p:nvGrpSpPr>
            <p:grpSpPr>
              <a:xfrm>
                <a:off x="5320" y="2065"/>
                <a:ext cx="44" cy="200"/>
                <a:chOff x="5313" y="2052"/>
                <a:chExt cx="44" cy="200"/>
              </a:xfrm>
            </p:grpSpPr>
            <p:sp>
              <p:nvSpPr>
                <p:cNvPr id="80" name="椭圆 79"/>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81" name="椭圆 80"/>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82" name="椭圆 81"/>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grpSp>
        <p:nvGrpSpPr>
          <p:cNvPr id="83" name="组合 82"/>
          <p:cNvGrpSpPr/>
          <p:nvPr/>
        </p:nvGrpSpPr>
        <p:grpSpPr>
          <a:xfrm>
            <a:off x="4546600" y="2717800"/>
            <a:ext cx="501651" cy="1784351"/>
            <a:chOff x="5365" y="589"/>
            <a:chExt cx="366" cy="1301"/>
          </a:xfrm>
        </p:grpSpPr>
        <p:sp>
          <p:nvSpPr>
            <p:cNvPr id="84" name="矩形 83"/>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85" name="矩形 84"/>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86" name="组合 85"/>
            <p:cNvGrpSpPr/>
            <p:nvPr/>
          </p:nvGrpSpPr>
          <p:grpSpPr>
            <a:xfrm>
              <a:off x="5455" y="668"/>
              <a:ext cx="276" cy="1222"/>
              <a:chOff x="5204" y="1554"/>
              <a:chExt cx="276" cy="1222"/>
            </a:xfrm>
          </p:grpSpPr>
          <p:sp>
            <p:nvSpPr>
              <p:cNvPr id="87" name="矩形 86"/>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88" name="组合 87"/>
              <p:cNvGrpSpPr/>
              <p:nvPr/>
            </p:nvGrpSpPr>
            <p:grpSpPr>
              <a:xfrm>
                <a:off x="5260" y="1613"/>
                <a:ext cx="164" cy="394"/>
                <a:chOff x="5259" y="1613"/>
                <a:chExt cx="164" cy="394"/>
              </a:xfrm>
            </p:grpSpPr>
            <p:sp>
              <p:nvSpPr>
                <p:cNvPr id="89" name="椭圆 88"/>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90" name="椭圆 89"/>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91" name="组合 90"/>
              <p:cNvGrpSpPr/>
              <p:nvPr/>
            </p:nvGrpSpPr>
            <p:grpSpPr>
              <a:xfrm>
                <a:off x="5260" y="2323"/>
                <a:ext cx="164" cy="394"/>
                <a:chOff x="5259" y="1613"/>
                <a:chExt cx="164" cy="394"/>
              </a:xfrm>
            </p:grpSpPr>
            <p:sp>
              <p:nvSpPr>
                <p:cNvPr id="92" name="椭圆 91"/>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93" name="椭圆 92"/>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94" name="组合 93"/>
              <p:cNvGrpSpPr/>
              <p:nvPr/>
            </p:nvGrpSpPr>
            <p:grpSpPr>
              <a:xfrm>
                <a:off x="5320" y="2065"/>
                <a:ext cx="44" cy="200"/>
                <a:chOff x="5313" y="2052"/>
                <a:chExt cx="44" cy="200"/>
              </a:xfrm>
            </p:grpSpPr>
            <p:sp>
              <p:nvSpPr>
                <p:cNvPr id="95" name="椭圆 94"/>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96" name="椭圆 95"/>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97" name="椭圆 96"/>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grpSp>
        <p:nvGrpSpPr>
          <p:cNvPr id="98" name="组合 97"/>
          <p:cNvGrpSpPr/>
          <p:nvPr/>
        </p:nvGrpSpPr>
        <p:grpSpPr>
          <a:xfrm>
            <a:off x="5318125" y="2717800"/>
            <a:ext cx="501651" cy="1784351"/>
            <a:chOff x="5365" y="589"/>
            <a:chExt cx="366" cy="1301"/>
          </a:xfrm>
        </p:grpSpPr>
        <p:sp>
          <p:nvSpPr>
            <p:cNvPr id="99" name="矩形 98"/>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00" name="矩形 99"/>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101" name="组合 100"/>
            <p:cNvGrpSpPr/>
            <p:nvPr/>
          </p:nvGrpSpPr>
          <p:grpSpPr>
            <a:xfrm>
              <a:off x="5455" y="668"/>
              <a:ext cx="276" cy="1222"/>
              <a:chOff x="5204" y="1554"/>
              <a:chExt cx="276" cy="1222"/>
            </a:xfrm>
          </p:grpSpPr>
          <p:sp>
            <p:nvSpPr>
              <p:cNvPr id="102" name="矩形 101"/>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103" name="组合 102"/>
              <p:cNvGrpSpPr/>
              <p:nvPr/>
            </p:nvGrpSpPr>
            <p:grpSpPr>
              <a:xfrm>
                <a:off x="5260" y="1613"/>
                <a:ext cx="164" cy="394"/>
                <a:chOff x="5259" y="1613"/>
                <a:chExt cx="164" cy="394"/>
              </a:xfrm>
            </p:grpSpPr>
            <p:sp>
              <p:nvSpPr>
                <p:cNvPr id="104" name="椭圆 103"/>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05" name="椭圆 104"/>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106" name="组合 105"/>
              <p:cNvGrpSpPr/>
              <p:nvPr/>
            </p:nvGrpSpPr>
            <p:grpSpPr>
              <a:xfrm>
                <a:off x="5260" y="2323"/>
                <a:ext cx="164" cy="394"/>
                <a:chOff x="5259" y="1613"/>
                <a:chExt cx="164" cy="394"/>
              </a:xfrm>
            </p:grpSpPr>
            <p:sp>
              <p:nvSpPr>
                <p:cNvPr id="107" name="椭圆 106"/>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08" name="椭圆 107"/>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109" name="组合 108"/>
              <p:cNvGrpSpPr/>
              <p:nvPr/>
            </p:nvGrpSpPr>
            <p:grpSpPr>
              <a:xfrm>
                <a:off x="5320" y="2065"/>
                <a:ext cx="44" cy="200"/>
                <a:chOff x="5313" y="2052"/>
                <a:chExt cx="44" cy="200"/>
              </a:xfrm>
            </p:grpSpPr>
            <p:sp>
              <p:nvSpPr>
                <p:cNvPr id="110" name="椭圆 109"/>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11" name="椭圆 110"/>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12" name="椭圆 111"/>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grpSp>
        <p:nvGrpSpPr>
          <p:cNvPr id="113" name="组合 112"/>
          <p:cNvGrpSpPr/>
          <p:nvPr/>
        </p:nvGrpSpPr>
        <p:grpSpPr>
          <a:xfrm>
            <a:off x="6089651" y="2717800"/>
            <a:ext cx="501651" cy="1784351"/>
            <a:chOff x="5365" y="589"/>
            <a:chExt cx="366" cy="1301"/>
          </a:xfrm>
        </p:grpSpPr>
        <p:sp>
          <p:nvSpPr>
            <p:cNvPr id="114" name="矩形 113"/>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15" name="矩形 114"/>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116" name="组合 115"/>
            <p:cNvGrpSpPr/>
            <p:nvPr/>
          </p:nvGrpSpPr>
          <p:grpSpPr>
            <a:xfrm>
              <a:off x="5455" y="668"/>
              <a:ext cx="276" cy="1222"/>
              <a:chOff x="5204" y="1554"/>
              <a:chExt cx="276" cy="1222"/>
            </a:xfrm>
          </p:grpSpPr>
          <p:sp>
            <p:nvSpPr>
              <p:cNvPr id="117" name="矩形 116"/>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nvGrpSpPr>
              <p:cNvPr id="118" name="组合 117"/>
              <p:cNvGrpSpPr/>
              <p:nvPr/>
            </p:nvGrpSpPr>
            <p:grpSpPr>
              <a:xfrm>
                <a:off x="5260" y="1613"/>
                <a:ext cx="164" cy="394"/>
                <a:chOff x="5259" y="1613"/>
                <a:chExt cx="164" cy="394"/>
              </a:xfrm>
            </p:grpSpPr>
            <p:sp>
              <p:nvSpPr>
                <p:cNvPr id="119" name="椭圆 118"/>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20" name="椭圆 119"/>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121" name="组合 120"/>
              <p:cNvGrpSpPr/>
              <p:nvPr/>
            </p:nvGrpSpPr>
            <p:grpSpPr>
              <a:xfrm>
                <a:off x="5260" y="2323"/>
                <a:ext cx="164" cy="394"/>
                <a:chOff x="5259" y="1613"/>
                <a:chExt cx="164" cy="394"/>
              </a:xfrm>
            </p:grpSpPr>
            <p:sp>
              <p:nvSpPr>
                <p:cNvPr id="122" name="椭圆 121"/>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23" name="椭圆 122"/>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nvGrpSpPr>
              <p:cNvPr id="124" name="组合 123"/>
              <p:cNvGrpSpPr/>
              <p:nvPr/>
            </p:nvGrpSpPr>
            <p:grpSpPr>
              <a:xfrm>
                <a:off x="5320" y="2065"/>
                <a:ext cx="44" cy="200"/>
                <a:chOff x="5313" y="2052"/>
                <a:chExt cx="44" cy="200"/>
              </a:xfrm>
            </p:grpSpPr>
            <p:sp>
              <p:nvSpPr>
                <p:cNvPr id="125" name="椭圆 124"/>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26" name="椭圆 125"/>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sp>
              <p:nvSpPr>
                <p:cNvPr id="127" name="椭圆 126"/>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Times New Roman" panose="02020603050405020304" pitchFamily="18" charset="0"/>
                    <a:ea typeface="Times New Roman" panose="02020603050405020304" pitchFamily="18" charset="0"/>
                  </a:endParaRPr>
                </a:p>
              </p:txBody>
            </p:sp>
          </p:grpSp>
        </p:grpSp>
      </p:grpSp>
      <p:pic>
        <p:nvPicPr>
          <p:cNvPr id="166" name="图片 165"/>
          <p:cNvPicPr>
            <a:picLocks noChangeAspect="1"/>
          </p:cNvPicPr>
          <p:nvPr/>
        </p:nvPicPr>
        <p:blipFill>
          <a:blip r:embed="rId2"/>
          <a:stretch>
            <a:fillRect/>
          </a:stretch>
        </p:blipFill>
        <p:spPr>
          <a:xfrm>
            <a:off x="719104" y="4705468"/>
            <a:ext cx="1147639" cy="1151891"/>
          </a:xfrm>
          <a:prstGeom prst="rect">
            <a:avLst/>
          </a:prstGeom>
          <a:ln w="19050">
            <a:solidFill>
              <a:srgbClr val="F6A54F"/>
            </a:solidFill>
            <a:miter lim="800000"/>
            <a:headEnd/>
            <a:tailEnd/>
          </a:ln>
        </p:spPr>
      </p:pic>
      <p:pic>
        <p:nvPicPr>
          <p:cNvPr id="167" name="图片 166"/>
          <p:cNvPicPr>
            <a:picLocks noChangeAspect="1"/>
          </p:cNvPicPr>
          <p:nvPr/>
        </p:nvPicPr>
        <p:blipFill>
          <a:blip r:embed="rId3"/>
          <a:stretch>
            <a:fillRect/>
          </a:stretch>
        </p:blipFill>
        <p:spPr>
          <a:xfrm>
            <a:off x="718537" y="1949451"/>
            <a:ext cx="1152008" cy="1152008"/>
          </a:xfrm>
          <a:prstGeom prst="rect">
            <a:avLst/>
          </a:prstGeom>
          <a:ln w="19050">
            <a:solidFill>
              <a:srgbClr val="0BE5E2"/>
            </a:solidFill>
            <a:miter lim="800000"/>
            <a:headEnd/>
            <a:tailEnd/>
          </a:ln>
        </p:spPr>
      </p:pic>
      <p:cxnSp>
        <p:nvCxnSpPr>
          <p:cNvPr id="178" name="直接箭头连接符 177"/>
          <p:cNvCxnSpPr/>
          <p:nvPr/>
        </p:nvCxnSpPr>
        <p:spPr>
          <a:xfrm>
            <a:off x="5078095" y="3609975"/>
            <a:ext cx="25146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3527425" y="3609975"/>
            <a:ext cx="25146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4302760" y="3609975"/>
            <a:ext cx="25146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flipV="1">
            <a:off x="2794000" y="3602039"/>
            <a:ext cx="209551" cy="1587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8" name="直接箭头连接符 187"/>
          <p:cNvCxnSpPr/>
          <p:nvPr/>
        </p:nvCxnSpPr>
        <p:spPr>
          <a:xfrm flipV="1">
            <a:off x="8569325" y="2393951"/>
            <a:ext cx="1207135" cy="1216660"/>
          </a:xfrm>
          <a:prstGeom prst="straightConnector1">
            <a:avLst/>
          </a:prstGeom>
          <a:ln w="34925">
            <a:solidFill>
              <a:srgbClr val="0BE5E2"/>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190" name="直接箭头连接符 189"/>
          <p:cNvCxnSpPr/>
          <p:nvPr/>
        </p:nvCxnSpPr>
        <p:spPr>
          <a:xfrm>
            <a:off x="8569960" y="3616325"/>
            <a:ext cx="1176020" cy="1387475"/>
          </a:xfrm>
          <a:prstGeom prst="straightConnector1">
            <a:avLst/>
          </a:prstGeom>
          <a:ln w="34925">
            <a:solidFill>
              <a:srgbClr val="F69F4A"/>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 name="文本框 1"/>
          <p:cNvSpPr txBox="1"/>
          <p:nvPr/>
        </p:nvSpPr>
        <p:spPr>
          <a:xfrm>
            <a:off x="7487285" y="4613275"/>
            <a:ext cx="1933575" cy="460375"/>
          </a:xfrm>
          <a:prstGeom prst="rect">
            <a:avLst/>
          </a:prstGeom>
          <a:noFill/>
        </p:spPr>
        <p:txBody>
          <a:bodyPr wrap="square" rtlCol="0">
            <a:spAutoFit/>
          </a:bodyPr>
          <a:lstStyle/>
          <a:p>
            <a:pPr algn="ctr"/>
            <a:r>
              <a:rPr lang="en-US" altLang="zh-CN" sz="2400">
                <a:solidFill>
                  <a:schemeClr val="bg1"/>
                </a:solidFill>
                <a:latin typeface="Times New Roman" panose="02020603050405020304" pitchFamily="18" charset="0"/>
                <a:ea typeface="Times New Roman" panose="02020603050405020304" pitchFamily="18" charset="0"/>
              </a:rPr>
              <a:t>Hash layer</a:t>
            </a:r>
            <a:endParaRPr lang="en-US" altLang="zh-CN" sz="2400">
              <a:solidFill>
                <a:schemeClr val="bg1"/>
              </a:solidFill>
              <a:latin typeface="Times New Roman" panose="02020603050405020304" pitchFamily="18" charset="0"/>
              <a:ea typeface="Times New Roman" panose="02020603050405020304" pitchFamily="18" charset="0"/>
            </a:endParaRPr>
          </a:p>
        </p:txBody>
      </p:sp>
      <p:sp>
        <p:nvSpPr>
          <p:cNvPr id="3" name="文本框 2"/>
          <p:cNvSpPr txBox="1"/>
          <p:nvPr/>
        </p:nvSpPr>
        <p:spPr>
          <a:xfrm>
            <a:off x="7903211" y="5051425"/>
            <a:ext cx="1000125" cy="368300"/>
          </a:xfrm>
          <a:prstGeom prst="rect">
            <a:avLst/>
          </a:prstGeom>
          <a:noFill/>
        </p:spPr>
        <p:txBody>
          <a:bodyPr wrap="none" rtlCol="0">
            <a:spAutoFit/>
          </a:bodyPr>
          <a:lstStyle/>
          <a:p>
            <a:r>
              <a:rPr lang="en-US" altLang="zh-CN">
                <a:solidFill>
                  <a:schemeClr val="bg1"/>
                </a:solidFill>
                <a:latin typeface="Times New Roman" panose="02020603050405020304" pitchFamily="18" charset="0"/>
                <a:ea typeface="Times New Roman" panose="02020603050405020304" pitchFamily="18" charset="0"/>
              </a:rPr>
              <a:t>(Tanh())</a:t>
            </a:r>
            <a:endParaRPr lang="en-US" altLang="zh-CN">
              <a:solidFill>
                <a:schemeClr val="bg1"/>
              </a:solidFill>
              <a:latin typeface="Times New Roman" panose="02020603050405020304" pitchFamily="18" charset="0"/>
              <a:ea typeface="Times New Roman" panose="02020603050405020304" pitchFamily="18" charset="0"/>
            </a:endParaRPr>
          </a:p>
        </p:txBody>
      </p:sp>
      <p:sp>
        <p:nvSpPr>
          <p:cNvPr id="168" name="文本框 167"/>
          <p:cNvSpPr txBox="1"/>
          <p:nvPr/>
        </p:nvSpPr>
        <p:spPr>
          <a:xfrm>
            <a:off x="10000615" y="1905635"/>
            <a:ext cx="1700530" cy="460375"/>
          </a:xfrm>
          <a:prstGeom prst="rect">
            <a:avLst/>
          </a:prstGeom>
          <a:noFill/>
        </p:spPr>
        <p:txBody>
          <a:bodyPr wrap="none" rtlCol="0">
            <a:spAutoFit/>
          </a:bodyPr>
          <a:lstStyle/>
          <a:p>
            <a:r>
              <a:rPr lang="en-US" altLang="zh-CN" sz="2400">
                <a:solidFill>
                  <a:srgbClr val="0BE5E2"/>
                </a:solidFill>
                <a:latin typeface="Times New Roman" panose="02020603050405020304" pitchFamily="18" charset="0"/>
                <a:ea typeface="Times New Roman" panose="02020603050405020304" pitchFamily="18" charset="0"/>
              </a:rPr>
              <a:t> 01001101</a:t>
            </a:r>
            <a:endParaRPr lang="en-US" altLang="zh-CN" sz="2400">
              <a:solidFill>
                <a:srgbClr val="0BE5E2"/>
              </a:solidFill>
              <a:latin typeface="Times New Roman" panose="02020603050405020304" pitchFamily="18" charset="0"/>
              <a:ea typeface="Times New Roman" panose="02020603050405020304" pitchFamily="18" charset="0"/>
            </a:endParaRPr>
          </a:p>
        </p:txBody>
      </p:sp>
      <p:sp>
        <p:nvSpPr>
          <p:cNvPr id="171" name="文本框 170"/>
          <p:cNvSpPr txBox="1"/>
          <p:nvPr/>
        </p:nvSpPr>
        <p:spPr>
          <a:xfrm>
            <a:off x="10000615" y="4854575"/>
            <a:ext cx="1700530" cy="460375"/>
          </a:xfrm>
          <a:prstGeom prst="rect">
            <a:avLst/>
          </a:prstGeom>
          <a:noFill/>
        </p:spPr>
        <p:txBody>
          <a:bodyPr wrap="none" rtlCol="0">
            <a:spAutoFit/>
          </a:bodyPr>
          <a:lstStyle/>
          <a:p>
            <a:r>
              <a:rPr lang="en-US" altLang="zh-CN" sz="2400">
                <a:solidFill>
                  <a:srgbClr val="F6A54F"/>
                </a:solidFill>
                <a:latin typeface="Times New Roman" panose="02020603050405020304" pitchFamily="18" charset="0"/>
                <a:ea typeface="Times New Roman" panose="02020603050405020304" pitchFamily="18" charset="0"/>
              </a:rPr>
              <a:t> 10111100</a:t>
            </a:r>
            <a:endParaRPr lang="en-US" altLang="zh-CN" sz="2400">
              <a:solidFill>
                <a:srgbClr val="F6A54F"/>
              </a:solidFill>
              <a:latin typeface="Times New Roman" panose="02020603050405020304" pitchFamily="18" charset="0"/>
              <a:ea typeface="Times New Roman" panose="02020603050405020304" pitchFamily="18" charset="0"/>
            </a:endParaRPr>
          </a:p>
        </p:txBody>
      </p:sp>
      <p:cxnSp>
        <p:nvCxnSpPr>
          <p:cNvPr id="184" name="直接箭头连接符 183"/>
          <p:cNvCxnSpPr/>
          <p:nvPr/>
        </p:nvCxnSpPr>
        <p:spPr>
          <a:xfrm rot="5400000">
            <a:off x="10545195" y="2630420"/>
            <a:ext cx="612005" cy="0"/>
          </a:xfrm>
          <a:prstGeom prst="straightConnector1">
            <a:avLst/>
          </a:prstGeom>
          <a:ln w="381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rot="16200000">
            <a:off x="10545195" y="4590165"/>
            <a:ext cx="612005" cy="0"/>
          </a:xfrm>
          <a:prstGeom prst="straightConnector1">
            <a:avLst/>
          </a:prstGeom>
          <a:ln w="381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10000615" y="3062289"/>
            <a:ext cx="1700530" cy="1095375"/>
          </a:xfrm>
          <a:prstGeom prst="rect">
            <a:avLst/>
          </a:prstGeom>
          <a:noFill/>
          <a:ln w="19050">
            <a:solidFill>
              <a:schemeClr val="bg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a:latin typeface="微软雅黑" panose="020B0503020204020204" charset="-122"/>
                <a:ea typeface="微软雅黑" panose="020B0503020204020204" charset="-122"/>
              </a:rPr>
              <a:t>Pairwise Loss</a:t>
            </a:r>
            <a:endParaRPr lang="en-US" altLang="zh-CN" sz="2800" b="1">
              <a:latin typeface="微软雅黑" panose="020B0503020204020204" charset="-122"/>
              <a:ea typeface="微软雅黑" panose="020B0503020204020204" charset="-122"/>
            </a:endParaRPr>
          </a:p>
        </p:txBody>
      </p:sp>
      <p:sp>
        <p:nvSpPr>
          <p:cNvPr id="11" name="文本框 10"/>
          <p:cNvSpPr txBox="1"/>
          <p:nvPr/>
        </p:nvSpPr>
        <p:spPr>
          <a:xfrm>
            <a:off x="632460" y="415925"/>
            <a:ext cx="3723640"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Deep Hashing</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84"/>
                                        </p:tgtEl>
                                        <p:attrNameLst>
                                          <p:attrName>style.visibility</p:attrName>
                                        </p:attrNameLst>
                                      </p:cBhvr>
                                      <p:to>
                                        <p:strVal val="visible"/>
                                      </p:to>
                                    </p:set>
                                    <p:animEffect transition="in" filter="wipe(up)">
                                      <p:cBhvr>
                                        <p:cTn id="7" dur="500"/>
                                        <p:tgtEl>
                                          <p:spTgt spid="18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childTnLst>
                          </p:cTn>
                        </p:par>
                        <p:par>
                          <p:cTn id="11" fill="hold">
                            <p:stCondLst>
                              <p:cond delay="500"/>
                            </p:stCondLst>
                            <p:childTnLst>
                              <p:par>
                                <p:cTn id="12" presetID="17" presetClass="entr" presetSubtype="10" fill="hold" grpId="24"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4" animBg="1"/>
      <p:bldP spid="4" grpId="6" animBg="1"/>
      <p:bldP spid="4" grpId="7" animBg="1"/>
      <p:bldP spid="4" grpId="8" animBg="1"/>
      <p:bldP spid="4" grpId="9" animBg="1"/>
      <p:bldP spid="4" grpId="10" animBg="1"/>
      <p:bldP spid="4" grpId="11" animBg="1"/>
      <p:bldP spid="4" grpId="12" animBg="1"/>
      <p:bldP spid="4" grpId="13" animBg="1"/>
      <p:bldP spid="4" grpId="14" animBg="1"/>
      <p:bldP spid="4" grpId="15" animBg="1"/>
      <p:bldP spid="4" grpId="16" animBg="1"/>
      <p:bldP spid="4" grpId="17" animBg="1"/>
      <p:bldP spid="4" grpId="18" animBg="1"/>
      <p:bldP spid="4" grpId="19" animBg="1"/>
      <p:bldP spid="4" grpId="20" animBg="1"/>
      <p:bldP spid="4" grpId="21" animBg="1"/>
      <p:bldP spid="4" grpId="22" animBg="1"/>
      <p:bldP spid="4" grpId="23" animBg="1"/>
      <p:bldP spid="4" grpId="24"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9" name="矩形 28"/>
          <p:cNvSpPr>
            <a:spLocks noRot="1" noChangeAspect="1" noMove="1" noResize="1" noEditPoints="1" noAdjustHandles="1" noChangeArrowheads="1" noChangeShapeType="1" noTextEdit="1"/>
          </p:cNvSpPr>
          <p:nvPr/>
        </p:nvSpPr>
        <p:spPr>
          <a:xfrm>
            <a:off x="-3484245" y="2177415"/>
            <a:ext cx="19161125" cy="1302385"/>
          </a:xfrm>
          <a:prstGeom prst="rect">
            <a:avLst/>
          </a:prstGeom>
          <a:blipFill rotWithShape="1">
            <a:blip r:embed="rId2" cstate="print"/>
            <a:stretch>
              <a:fillRect/>
            </a:stretch>
          </a:blipFill>
        </p:spPr>
        <p:txBody>
          <a:bodyPr/>
          <a:lstStyle/>
          <a:p>
            <a:r>
              <a:rPr lang="zh-CN" altLang="en-US">
                <a:noFill/>
                <a:latin typeface="Times New Roman" panose="02020603050405020304" pitchFamily="18" charset="0"/>
                <a:ea typeface="微软雅黑" panose="020B0503020204020204" charset="-122"/>
                <a:cs typeface="Times New Roman" panose="02020603050405020304" pitchFamily="18" charset="0"/>
              </a:rPr>
              <a:t> </a:t>
            </a:r>
            <a:endParaRPr lang="zh-CN" altLang="en-US">
              <a:noFill/>
              <a:latin typeface="Times New Roman" panose="02020603050405020304" pitchFamily="18" charset="0"/>
              <a:ea typeface="微软雅黑" panose="020B0503020204020204" charset="-122"/>
              <a:cs typeface="Times New Roman" panose="02020603050405020304" pitchFamily="18" charset="0"/>
            </a:endParaRPr>
          </a:p>
        </p:txBody>
      </p:sp>
      <p:sp>
        <p:nvSpPr>
          <p:cNvPr id="30" name="文本框 29"/>
          <p:cNvSpPr txBox="1"/>
          <p:nvPr/>
        </p:nvSpPr>
        <p:spPr>
          <a:xfrm>
            <a:off x="1183640" y="1075055"/>
            <a:ext cx="2863850" cy="583565"/>
          </a:xfrm>
          <a:prstGeom prst="rect">
            <a:avLst/>
          </a:prstGeom>
          <a:noFill/>
        </p:spPr>
        <p:txBody>
          <a:bodyPr wrap="none" rtlCol="0" anchor="t">
            <a:spAutoFit/>
          </a:bodyPr>
          <a:lstStyle/>
          <a:p>
            <a:pPr marL="457200" indent="-457200">
              <a:buFont typeface="Wingdings" panose="05000000000000000000" charset="0"/>
              <a:buChar char="Ø"/>
            </a:pPr>
            <a:r>
              <a:rPr lang="en-US" altLang="zh-CN" sz="32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Pairwise loss</a:t>
            </a:r>
            <a:endParaRPr lang="zh-CN" altLang="en-US" sz="32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31" name="圆角矩形 30"/>
          <p:cNvSpPr/>
          <p:nvPr/>
        </p:nvSpPr>
        <p:spPr>
          <a:xfrm>
            <a:off x="4911725" y="2380615"/>
            <a:ext cx="1334770" cy="700405"/>
          </a:xfrm>
          <a:prstGeom prst="roundRect">
            <a:avLst/>
          </a:prstGeom>
          <a:noFill/>
          <a:ln w="25400">
            <a:solidFill>
              <a:srgbClr val="F6A54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2" name="圆角矩形 31"/>
          <p:cNvSpPr/>
          <p:nvPr/>
        </p:nvSpPr>
        <p:spPr>
          <a:xfrm>
            <a:off x="7924165" y="2313305"/>
            <a:ext cx="700405" cy="700405"/>
          </a:xfrm>
          <a:prstGeom prst="roundRect">
            <a:avLst/>
          </a:prstGeom>
          <a:noFill/>
          <a:ln w="25400">
            <a:solidFill>
              <a:srgbClr val="F6A54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cs typeface="Times New Roman" panose="02020603050405020304" pitchFamily="18" charset="0"/>
            </a:endParaRPr>
          </a:p>
        </p:txBody>
      </p:sp>
      <p:sp>
        <p:nvSpPr>
          <p:cNvPr id="33" name="文本框 32"/>
          <p:cNvSpPr txBox="1"/>
          <p:nvPr/>
        </p:nvSpPr>
        <p:spPr>
          <a:xfrm>
            <a:off x="2060575" y="3611245"/>
            <a:ext cx="4324985" cy="829945"/>
          </a:xfrm>
          <a:prstGeom prst="rect">
            <a:avLst/>
          </a:prstGeom>
          <a:noFill/>
        </p:spPr>
        <p:txBody>
          <a:bodyPr wrap="none" rtlCol="0">
            <a:spAutoFit/>
          </a:bodyPr>
          <a:lstStyle/>
          <a:p>
            <a:pPr algn="l"/>
            <a:r>
              <a:rPr lang="en-US" altLang="zh-CN" sz="2400">
                <a:solidFill>
                  <a:srgbClr val="F6A54F"/>
                </a:solidFill>
                <a:latin typeface="Times New Roman" panose="02020603050405020304" pitchFamily="18" charset="0"/>
                <a:ea typeface="微软雅黑" panose="020B0503020204020204" charset="-122"/>
                <a:cs typeface="Times New Roman" panose="02020603050405020304" pitchFamily="18" charset="0"/>
              </a:rPr>
              <a:t>Maximizing inner product of</a:t>
            </a:r>
            <a:endParaRPr lang="en-US" altLang="zh-CN" sz="2400">
              <a:solidFill>
                <a:srgbClr val="F6A54F"/>
              </a:solidFill>
              <a:latin typeface="Times New Roman" panose="02020603050405020304" pitchFamily="18" charset="0"/>
              <a:ea typeface="微软雅黑" panose="020B0503020204020204" charset="-122"/>
              <a:cs typeface="Times New Roman" panose="02020603050405020304" pitchFamily="18" charset="0"/>
            </a:endParaRPr>
          </a:p>
          <a:p>
            <a:pPr algn="l"/>
            <a:r>
              <a:rPr lang="en-US" altLang="zh-CN" sz="2400">
                <a:solidFill>
                  <a:srgbClr val="F6A54F"/>
                </a:solidFill>
                <a:latin typeface="Times New Roman" panose="02020603050405020304" pitchFamily="18" charset="0"/>
                <a:ea typeface="微软雅黑" panose="020B0503020204020204" charset="-122"/>
                <a:cs typeface="Times New Roman" panose="02020603050405020304" pitchFamily="18" charset="0"/>
              </a:rPr>
              <a:t>similar pairs' hash codes</a:t>
            </a:r>
            <a:endParaRPr lang="en-US" altLang="zh-CN" sz="2400">
              <a:solidFill>
                <a:srgbClr val="F6A54F"/>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34" name="文本框 33"/>
          <p:cNvSpPr txBox="1"/>
          <p:nvPr/>
        </p:nvSpPr>
        <p:spPr>
          <a:xfrm>
            <a:off x="6881495" y="3611245"/>
            <a:ext cx="4271645" cy="829945"/>
          </a:xfrm>
          <a:prstGeom prst="rect">
            <a:avLst/>
          </a:prstGeom>
          <a:noFill/>
        </p:spPr>
        <p:txBody>
          <a:bodyPr wrap="none" rtlCol="0">
            <a:spAutoFit/>
          </a:bodyPr>
          <a:lstStyle/>
          <a:p>
            <a:pPr algn="l"/>
            <a:r>
              <a:rPr lang="en-US" altLang="zh-CN" sz="2400">
                <a:solidFill>
                  <a:srgbClr val="F6A54F"/>
                </a:solidFill>
                <a:latin typeface="Times New Roman" panose="02020603050405020304" pitchFamily="18" charset="0"/>
                <a:ea typeface="微软雅黑" panose="020B0503020204020204" charset="-122"/>
                <a:cs typeface="Times New Roman" panose="02020603050405020304" pitchFamily="18" charset="0"/>
              </a:rPr>
              <a:t>Minimizing inner product of</a:t>
            </a:r>
            <a:endParaRPr lang="en-US" altLang="zh-CN" sz="2400">
              <a:solidFill>
                <a:srgbClr val="F6A54F"/>
              </a:solidFill>
              <a:latin typeface="Times New Roman" panose="02020603050405020304" pitchFamily="18" charset="0"/>
              <a:ea typeface="微软雅黑" panose="020B0503020204020204" charset="-122"/>
              <a:cs typeface="Times New Roman" panose="02020603050405020304" pitchFamily="18" charset="0"/>
            </a:endParaRPr>
          </a:p>
          <a:p>
            <a:pPr algn="l"/>
            <a:r>
              <a:rPr lang="en-US" altLang="zh-CN" sz="2400">
                <a:solidFill>
                  <a:srgbClr val="F6A54F"/>
                </a:solidFill>
                <a:latin typeface="Times New Roman" panose="02020603050405020304" pitchFamily="18" charset="0"/>
                <a:ea typeface="微软雅黑" panose="020B0503020204020204" charset="-122"/>
                <a:cs typeface="Times New Roman" panose="02020603050405020304" pitchFamily="18" charset="0"/>
              </a:rPr>
              <a:t>dissimilar pairs' hash codes</a:t>
            </a:r>
            <a:endParaRPr lang="en-US" altLang="zh-CN" sz="2400">
              <a:solidFill>
                <a:srgbClr val="F6A54F"/>
              </a:solidFill>
              <a:latin typeface="Times New Roman" panose="02020603050405020304" pitchFamily="18" charset="0"/>
              <a:ea typeface="微软雅黑" panose="020B0503020204020204" charset="-122"/>
              <a:cs typeface="Times New Roman" panose="02020603050405020304" pitchFamily="18" charset="0"/>
            </a:endParaRPr>
          </a:p>
        </p:txBody>
      </p:sp>
      <p:cxnSp>
        <p:nvCxnSpPr>
          <p:cNvPr id="35" name="直接箭头连接符 34"/>
          <p:cNvCxnSpPr>
            <a:stCxn id="31" idx="2"/>
            <a:endCxn id="33" idx="0"/>
          </p:cNvCxnSpPr>
          <p:nvPr/>
        </p:nvCxnSpPr>
        <p:spPr>
          <a:xfrm flipH="1">
            <a:off x="4223385" y="3094990"/>
            <a:ext cx="1355725" cy="530225"/>
          </a:xfrm>
          <a:prstGeom prst="straightConnector1">
            <a:avLst/>
          </a:prstGeom>
          <a:ln w="25400">
            <a:solidFill>
              <a:srgbClr val="F6A54F"/>
            </a:solidFill>
            <a:prstDash val="sysDash"/>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32" idx="2"/>
            <a:endCxn id="34" idx="0"/>
          </p:cNvCxnSpPr>
          <p:nvPr/>
        </p:nvCxnSpPr>
        <p:spPr>
          <a:xfrm>
            <a:off x="8274685" y="3027680"/>
            <a:ext cx="742950" cy="597535"/>
          </a:xfrm>
          <a:prstGeom prst="straightConnector1">
            <a:avLst/>
          </a:prstGeom>
          <a:ln w="25400">
            <a:solidFill>
              <a:srgbClr val="F6A54F"/>
            </a:solidFill>
            <a:prstDash val="sysDash"/>
            <a:tailEnd type="arrow"/>
          </a:ln>
        </p:spPr>
        <p:style>
          <a:lnRef idx="1">
            <a:schemeClr val="accent1"/>
          </a:lnRef>
          <a:fillRef idx="0">
            <a:schemeClr val="accent1"/>
          </a:fillRef>
          <a:effectRef idx="0">
            <a:schemeClr val="accent1"/>
          </a:effectRef>
          <a:fontRef idx="minor">
            <a:schemeClr val="tx1"/>
          </a:fontRef>
        </p:style>
      </p:cxnSp>
      <p:grpSp>
        <p:nvGrpSpPr>
          <p:cNvPr id="42" name="组合 41"/>
          <p:cNvGrpSpPr/>
          <p:nvPr/>
        </p:nvGrpSpPr>
        <p:grpSpPr>
          <a:xfrm>
            <a:off x="1334135" y="5052695"/>
            <a:ext cx="4543425" cy="1508760"/>
            <a:chOff x="1177" y="7816"/>
            <a:chExt cx="7155" cy="2376"/>
          </a:xfrm>
        </p:grpSpPr>
        <p:sp>
          <p:nvSpPr>
            <p:cNvPr id="37" name="矩形 36"/>
            <p:cNvSpPr>
              <a:spLocks noRot="1" noChangeAspect="1" noMove="1" noResize="1" noEditPoints="1" noAdjustHandles="1" noChangeArrowheads="1" noChangeShapeType="1" noTextEdit="1"/>
            </p:cNvSpPr>
            <p:nvPr/>
          </p:nvSpPr>
          <p:spPr>
            <a:xfrm>
              <a:off x="4808" y="7816"/>
              <a:ext cx="3524" cy="2377"/>
            </a:xfrm>
            <a:prstGeom prst="rect">
              <a:avLst/>
            </a:prstGeom>
            <a:blipFill rotWithShape="1">
              <a:blip r:embed="rId3" cstate="print"/>
              <a:stretch>
                <a:fillRect/>
              </a:stretch>
            </a:blipFill>
          </p:spPr>
          <p:txBody>
            <a:bodyPr/>
            <a:lstStyle/>
            <a:p>
              <a:r>
                <a:rPr lang="zh-CN" altLang="en-US">
                  <a:noFill/>
                  <a:latin typeface="Times New Roman" panose="02020603050405020304" pitchFamily="18" charset="0"/>
                  <a:ea typeface="微软雅黑" panose="020B0503020204020204" charset="-122"/>
                  <a:cs typeface="Times New Roman" panose="02020603050405020304" pitchFamily="18" charset="0"/>
                </a:rPr>
                <a:t> </a:t>
              </a:r>
              <a:endParaRPr lang="zh-CN" altLang="en-US">
                <a:noFill/>
                <a:latin typeface="Times New Roman" panose="02020603050405020304" pitchFamily="18" charset="0"/>
                <a:ea typeface="微软雅黑" panose="020B0503020204020204" charset="-122"/>
                <a:cs typeface="Times New Roman" panose="02020603050405020304" pitchFamily="18" charset="0"/>
              </a:endParaRPr>
            </a:p>
          </p:txBody>
        </p:sp>
        <p:sp>
          <p:nvSpPr>
            <p:cNvPr id="38" name="文本框 37"/>
            <p:cNvSpPr txBox="1"/>
            <p:nvPr/>
          </p:nvSpPr>
          <p:spPr>
            <a:xfrm>
              <a:off x="1177" y="8642"/>
              <a:ext cx="4478" cy="725"/>
            </a:xfrm>
            <a:prstGeom prst="rect">
              <a:avLst/>
            </a:prstGeom>
            <a:noFill/>
          </p:spPr>
          <p:txBody>
            <a:bodyPr wrap="none" rtlCol="0">
              <a:spAutoFit/>
            </a:bodyPr>
            <a:lstStyle/>
            <a:p>
              <a:pPr algn="l"/>
              <a:r>
                <a:rPr lang="en-US" altLang="zh-CN" sz="2400" dirty="0" smtClean="0">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Similarity </a:t>
              </a:r>
              <a:r>
                <a:rPr lang="en-US" altLang="zh-CN" sz="24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matrix</a:t>
              </a:r>
              <a:r>
                <a:rPr lang="zh-CN" altLang="en-US" sz="24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rPr>
                <a:t>：</a:t>
              </a:r>
              <a:endParaRPr lang="zh-CN" altLang="en-US" sz="2400" dirty="0">
                <a:solidFill>
                  <a:schemeClr val="bg1"/>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grpSp>
      <p:grpSp>
        <p:nvGrpSpPr>
          <p:cNvPr id="41" name="组合 40"/>
          <p:cNvGrpSpPr/>
          <p:nvPr/>
        </p:nvGrpSpPr>
        <p:grpSpPr>
          <a:xfrm>
            <a:off x="6231890" y="5487670"/>
            <a:ext cx="5565140" cy="638810"/>
            <a:chOff x="10056" y="8642"/>
            <a:chExt cx="8764" cy="1006"/>
          </a:xfrm>
        </p:grpSpPr>
        <p:sp>
          <p:nvSpPr>
            <p:cNvPr id="39" name="文本框 38"/>
            <p:cNvSpPr txBox="1"/>
            <p:nvPr/>
          </p:nvSpPr>
          <p:spPr>
            <a:xfrm>
              <a:off x="10056" y="8783"/>
              <a:ext cx="5087" cy="72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微软雅黑" panose="020B0503020204020204" charset="-122"/>
                  <a:cs typeface="Times New Roman" panose="02020603050405020304" pitchFamily="18" charset="0"/>
                </a:rPr>
                <a:t>Hamming distance</a:t>
              </a:r>
              <a:r>
                <a:rPr lang="zh-CN" altLang="en-US" sz="2400">
                  <a:solidFill>
                    <a:schemeClr val="bg1"/>
                  </a:solidFill>
                  <a:latin typeface="Times New Roman" panose="02020603050405020304" pitchFamily="18" charset="0"/>
                  <a:ea typeface="微软雅黑" panose="020B0503020204020204" charset="-122"/>
                  <a:cs typeface="Times New Roman" panose="02020603050405020304" pitchFamily="18" charset="0"/>
                </a:rPr>
                <a:t>：</a:t>
              </a:r>
              <a:endParaRPr lang="zh-CN" altLang="en-US" sz="2400">
                <a:solidFill>
                  <a:schemeClr val="bg1"/>
                </a:solidFill>
                <a:latin typeface="Times New Roman" panose="02020603050405020304" pitchFamily="18" charset="0"/>
                <a:ea typeface="微软雅黑" panose="020B0503020204020204" charset="-122"/>
                <a:cs typeface="Times New Roman" panose="02020603050405020304" pitchFamily="18" charset="0"/>
              </a:endParaRPr>
            </a:p>
          </p:txBody>
        </p:sp>
        <p:sp>
          <p:nvSpPr>
            <p:cNvPr id="40" name="文本框 39"/>
            <p:cNvSpPr txBox="1">
              <a:spLocks noRot="1" noChangeAspect="1" noMove="1" noResize="1" noEditPoints="1" noAdjustHandles="1" noChangeArrowheads="1" noChangeShapeType="1" noTextEdit="1"/>
            </p:cNvSpPr>
            <p:nvPr/>
          </p:nvSpPr>
          <p:spPr>
            <a:xfrm>
              <a:off x="13582" y="8642"/>
              <a:ext cx="5239" cy="1007"/>
            </a:xfrm>
            <a:prstGeom prst="rect">
              <a:avLst/>
            </a:prstGeom>
            <a:blipFill rotWithShape="1">
              <a:blip r:embed="rId4"/>
              <a:stretch>
                <a:fillRect/>
              </a:stretch>
            </a:blipFill>
          </p:spPr>
          <p:txBody>
            <a:bodyPr/>
            <a:lstStyle/>
            <a:p>
              <a:r>
                <a:rPr lang="en-US">
                  <a:noFill/>
                  <a:latin typeface="Times New Roman" panose="02020603050405020304" pitchFamily="18" charset="0"/>
                  <a:cs typeface="Times New Roman" panose="02020603050405020304" pitchFamily="18" charset="0"/>
                </a:rPr>
                <a:t> </a:t>
              </a:r>
              <a:endParaRPr lang="en-US">
                <a:noFill/>
                <a:latin typeface="Times New Roman" panose="02020603050405020304" pitchFamily="18" charset="0"/>
                <a:cs typeface="Times New Roman" panose="02020603050405020304" pitchFamily="18" charset="0"/>
              </a:endParaRPr>
            </a:p>
          </p:txBody>
        </p:sp>
      </p:grpSp>
      <p:sp>
        <p:nvSpPr>
          <p:cNvPr id="43" name="文本框 42"/>
          <p:cNvSpPr txBox="1"/>
          <p:nvPr/>
        </p:nvSpPr>
        <p:spPr>
          <a:xfrm>
            <a:off x="632460" y="415925"/>
            <a:ext cx="3723640"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Deep Hashing</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9"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7" presetClass="entr" presetSubtype="10" fill="hold" grpId="13" nodeType="withEffect">
                                  <p:stCondLst>
                                    <p:cond delay="0"/>
                                  </p:stCondLst>
                                  <p:childTnLst>
                                    <p:set>
                                      <p:cBhvr>
                                        <p:cTn id="12" dur="1" fill="hold">
                                          <p:stCondLst>
                                            <p:cond delay="0"/>
                                          </p:stCondLst>
                                        </p:cTn>
                                        <p:tgtEl>
                                          <p:spTgt spid="31"/>
                                        </p:tgtEl>
                                        <p:attrNameLst>
                                          <p:attrName>style.visibility</p:attrName>
                                        </p:attrNameLst>
                                      </p:cBhvr>
                                      <p:to>
                                        <p:strVal val="visible"/>
                                      </p:to>
                                    </p:set>
                                    <p:anim calcmode="lin" valueType="num">
                                      <p:cBhvr>
                                        <p:cTn id="13" dur="500" fill="hold"/>
                                        <p:tgtEl>
                                          <p:spTgt spid="31"/>
                                        </p:tgtEl>
                                        <p:attrNameLst>
                                          <p:attrName>ppt_w</p:attrName>
                                        </p:attrNameLst>
                                      </p:cBhvr>
                                      <p:tavLst>
                                        <p:tav tm="0">
                                          <p:val>
                                            <p:fltVal val="0"/>
                                          </p:val>
                                        </p:tav>
                                        <p:tav tm="100000">
                                          <p:val>
                                            <p:strVal val="#ppt_w"/>
                                          </p:val>
                                        </p:tav>
                                      </p:tavLst>
                                    </p:anim>
                                    <p:anim calcmode="lin" valueType="num">
                                      <p:cBhvr>
                                        <p:cTn id="14" dur="500" fill="hold"/>
                                        <p:tgtEl>
                                          <p:spTgt spid="31"/>
                                        </p:tgtEl>
                                        <p:attrNameLst>
                                          <p:attrName>ppt_h</p:attrName>
                                        </p:attrNameLst>
                                      </p:cBhvr>
                                      <p:tavLst>
                                        <p:tav tm="0">
                                          <p:val>
                                            <p:strVal val="#ppt_h"/>
                                          </p:val>
                                        </p:tav>
                                        <p:tav tm="100000">
                                          <p:val>
                                            <p:strVal val="#ppt_h"/>
                                          </p:val>
                                        </p:tav>
                                      </p:tavLst>
                                    </p:anim>
                                  </p:childTnLst>
                                </p:cTn>
                              </p:par>
                              <p:par>
                                <p:cTn id="15" presetID="17" presetClass="entr" presetSubtype="10" fill="hold" grpId="13" nodeType="with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p:cTn id="17" dur="500" fill="hold"/>
                                        <p:tgtEl>
                                          <p:spTgt spid="32"/>
                                        </p:tgtEl>
                                        <p:attrNameLst>
                                          <p:attrName>ppt_w</p:attrName>
                                        </p:attrNameLst>
                                      </p:cBhvr>
                                      <p:tavLst>
                                        <p:tav tm="0">
                                          <p:val>
                                            <p:fltVal val="0"/>
                                          </p:val>
                                        </p:tav>
                                        <p:tav tm="100000">
                                          <p:val>
                                            <p:strVal val="#ppt_w"/>
                                          </p:val>
                                        </p:tav>
                                      </p:tavLst>
                                    </p:anim>
                                    <p:anim calcmode="lin" valueType="num">
                                      <p:cBhvr>
                                        <p:cTn id="18" dur="500" fill="hold"/>
                                        <p:tgtEl>
                                          <p:spTgt spid="32"/>
                                        </p:tgtEl>
                                        <p:attrNameLst>
                                          <p:attrName>ppt_h</p:attrName>
                                        </p:attrNameLst>
                                      </p:cBhvr>
                                      <p:tavLst>
                                        <p:tav tm="0">
                                          <p:val>
                                            <p:strVal val="#ppt_h"/>
                                          </p:val>
                                        </p:tav>
                                        <p:tav tm="100000">
                                          <p:val>
                                            <p:strVal val="#ppt_h"/>
                                          </p:val>
                                        </p:tav>
                                      </p:tavLst>
                                    </p:anim>
                                  </p:childTnLst>
                                </p:cTn>
                              </p:par>
                              <p:par>
                                <p:cTn id="19" presetID="10" presetClass="entr" presetSubtype="0" fill="hold" nodeType="withEffect">
                                  <p:stCondLst>
                                    <p:cond delay="0"/>
                                  </p:stCondLst>
                                  <p:childTnLst>
                                    <p:set>
                                      <p:cBhvr>
                                        <p:cTn id="20" dur="1" fill="hold">
                                          <p:stCondLst>
                                            <p:cond delay="0"/>
                                          </p:stCondLst>
                                        </p:cTn>
                                        <p:tgtEl>
                                          <p:spTgt spid="36"/>
                                        </p:tgtEl>
                                        <p:attrNameLst>
                                          <p:attrName>style.visibility</p:attrName>
                                        </p:attrNameLst>
                                      </p:cBhvr>
                                      <p:to>
                                        <p:strVal val="visible"/>
                                      </p:to>
                                    </p:set>
                                    <p:animEffect transition="in" filter="fade">
                                      <p:cBhvr>
                                        <p:cTn id="21" dur="500"/>
                                        <p:tgtEl>
                                          <p:spTgt spid="36"/>
                                        </p:tgtEl>
                                      </p:cBhvr>
                                    </p:animEffect>
                                  </p:childTnLst>
                                </p:cTn>
                              </p:par>
                              <p:par>
                                <p:cTn id="22" presetID="10" presetClass="entr" presetSubtype="0" fill="hold" grpId="9" nodeType="withEffect">
                                  <p:stCondLst>
                                    <p:cond delay="0"/>
                                  </p:stCondLst>
                                  <p:childTnLst>
                                    <p:set>
                                      <p:cBhvr>
                                        <p:cTn id="23" dur="1" fill="hold">
                                          <p:stCondLst>
                                            <p:cond delay="0"/>
                                          </p:stCondLst>
                                        </p:cTn>
                                        <p:tgtEl>
                                          <p:spTgt spid="34"/>
                                        </p:tgtEl>
                                        <p:attrNameLst>
                                          <p:attrName>style.visibility</p:attrName>
                                        </p:attrNameLst>
                                      </p:cBhvr>
                                      <p:to>
                                        <p:strVal val="visible"/>
                                      </p:to>
                                    </p:set>
                                    <p:animEffect transition="in" filter="fade">
                                      <p:cBhvr>
                                        <p:cTn id="24"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1" grpId="1" animBg="1"/>
      <p:bldP spid="31" grpId="2" animBg="1"/>
      <p:bldP spid="31" grpId="3" animBg="1"/>
      <p:bldP spid="31" grpId="4" animBg="1"/>
      <p:bldP spid="31" grpId="5" animBg="1"/>
      <p:bldP spid="31" grpId="6" animBg="1"/>
      <p:bldP spid="31" grpId="7" animBg="1"/>
      <p:bldP spid="31" grpId="8" animBg="1"/>
      <p:bldP spid="31" grpId="9" animBg="1"/>
      <p:bldP spid="31" grpId="10" animBg="1"/>
      <p:bldP spid="31" grpId="12" animBg="1"/>
      <p:bldP spid="31" grpId="13" bldLvl="0" animBg="1"/>
      <p:bldP spid="32" grpId="0" animBg="1"/>
      <p:bldP spid="32" grpId="1" animBg="1"/>
      <p:bldP spid="32" grpId="2" animBg="1"/>
      <p:bldP spid="32" grpId="3" animBg="1"/>
      <p:bldP spid="32" grpId="4" animBg="1"/>
      <p:bldP spid="32" grpId="5" animBg="1"/>
      <p:bldP spid="32" grpId="6" animBg="1"/>
      <p:bldP spid="32" grpId="7" animBg="1"/>
      <p:bldP spid="32" grpId="8" animBg="1"/>
      <p:bldP spid="32" grpId="9" animBg="1"/>
      <p:bldP spid="32" grpId="10" animBg="1"/>
      <p:bldP spid="32" grpId="12" animBg="1"/>
      <p:bldP spid="32" grpId="13" bldLvl="0" animBg="1"/>
      <p:bldP spid="33" grpId="0"/>
      <p:bldP spid="33" grpId="1"/>
      <p:bldP spid="33" grpId="2"/>
      <p:bldP spid="33" grpId="3"/>
      <p:bldP spid="33" grpId="4"/>
      <p:bldP spid="33" grpId="5"/>
      <p:bldP spid="33" grpId="6"/>
      <p:bldP spid="33" grpId="8"/>
      <p:bldP spid="33" grpId="9"/>
      <p:bldP spid="34" grpId="0"/>
      <p:bldP spid="34" grpId="1"/>
      <p:bldP spid="34" grpId="2"/>
      <p:bldP spid="34" grpId="3"/>
      <p:bldP spid="34" grpId="4"/>
      <p:bldP spid="34" grpId="5"/>
      <p:bldP spid="34" grpId="6"/>
      <p:bldP spid="34" grpId="8"/>
      <p:bldP spid="34" grpId="9"/>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1183640" y="1075055"/>
            <a:ext cx="10467975" cy="953135"/>
          </a:xfrm>
          <a:prstGeom prst="rect">
            <a:avLst/>
          </a:prstGeom>
          <a:noFill/>
        </p:spPr>
        <p:txBody>
          <a:bodyPr wrap="square" rtlCol="0" anchor="t">
            <a:spAutoFit/>
          </a:bodyPr>
          <a:lstStyle/>
          <a:p>
            <a:pPr marL="457200" indent="-457200" algn="l">
              <a:buFont typeface="Wingdings" panose="05000000000000000000" charset="0"/>
              <a:buChar char="Ø"/>
            </a:pPr>
            <a:r>
              <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Deep Hashing Network for Efficient Similarity Retrieval (DHN)  (Zhu et al., 2016)</a:t>
            </a:r>
            <a:endPar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8" name="文本框 57"/>
          <p:cNvSpPr txBox="1"/>
          <p:nvPr/>
        </p:nvSpPr>
        <p:spPr>
          <a:xfrm>
            <a:off x="632460" y="415925"/>
            <a:ext cx="371284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Related Work</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grpSp>
        <p:nvGrpSpPr>
          <p:cNvPr id="135" name="组合 134"/>
          <p:cNvGrpSpPr/>
          <p:nvPr/>
        </p:nvGrpSpPr>
        <p:grpSpPr>
          <a:xfrm>
            <a:off x="1583055" y="2992755"/>
            <a:ext cx="5640705" cy="1711960"/>
            <a:chOff x="3382" y="4867"/>
            <a:chExt cx="7289" cy="2212"/>
          </a:xfrm>
        </p:grpSpPr>
        <p:grpSp>
          <p:nvGrpSpPr>
            <p:cNvPr id="3" name="组合 2"/>
            <p:cNvGrpSpPr/>
            <p:nvPr/>
          </p:nvGrpSpPr>
          <p:grpSpPr>
            <a:xfrm>
              <a:off x="4099" y="4919"/>
              <a:ext cx="593" cy="2108"/>
              <a:chOff x="5365" y="589"/>
              <a:chExt cx="366" cy="1301"/>
            </a:xfrm>
          </p:grpSpPr>
          <p:sp>
            <p:nvSpPr>
              <p:cNvPr id="4" name="矩形 3"/>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 name="矩形 5"/>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7" name="组合 6"/>
              <p:cNvGrpSpPr/>
              <p:nvPr/>
            </p:nvGrpSpPr>
            <p:grpSpPr>
              <a:xfrm>
                <a:off x="5455" y="668"/>
                <a:ext cx="276" cy="1222"/>
                <a:chOff x="5204" y="1554"/>
                <a:chExt cx="276" cy="1222"/>
              </a:xfrm>
            </p:grpSpPr>
            <p:sp>
              <p:nvSpPr>
                <p:cNvPr id="8" name="矩形 7"/>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9" name="组合 8"/>
                <p:cNvGrpSpPr/>
                <p:nvPr/>
              </p:nvGrpSpPr>
              <p:grpSpPr>
                <a:xfrm>
                  <a:off x="5260" y="1613"/>
                  <a:ext cx="164" cy="394"/>
                  <a:chOff x="5259" y="1613"/>
                  <a:chExt cx="164" cy="394"/>
                </a:xfrm>
              </p:grpSpPr>
              <p:sp>
                <p:nvSpPr>
                  <p:cNvPr id="10" name="椭圆 9"/>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1" name="椭圆 10"/>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12" name="组合 11"/>
                <p:cNvGrpSpPr/>
                <p:nvPr/>
              </p:nvGrpSpPr>
              <p:grpSpPr>
                <a:xfrm>
                  <a:off x="5260" y="2323"/>
                  <a:ext cx="164" cy="394"/>
                  <a:chOff x="5259" y="1613"/>
                  <a:chExt cx="164" cy="394"/>
                </a:xfrm>
              </p:grpSpPr>
              <p:sp>
                <p:nvSpPr>
                  <p:cNvPr id="13" name="椭圆 12"/>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4" name="椭圆 13"/>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15" name="组合 14"/>
                <p:cNvGrpSpPr/>
                <p:nvPr/>
              </p:nvGrpSpPr>
              <p:grpSpPr>
                <a:xfrm>
                  <a:off x="5320" y="2065"/>
                  <a:ext cx="44" cy="200"/>
                  <a:chOff x="5313" y="2052"/>
                  <a:chExt cx="44" cy="200"/>
                </a:xfrm>
              </p:grpSpPr>
              <p:sp>
                <p:nvSpPr>
                  <p:cNvPr id="16" name="椭圆 15"/>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7" name="椭圆 16"/>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8" name="椭圆 17"/>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grpSp>
          <p:nvGrpSpPr>
            <p:cNvPr id="19" name="组合 18"/>
            <p:cNvGrpSpPr/>
            <p:nvPr/>
          </p:nvGrpSpPr>
          <p:grpSpPr>
            <a:xfrm>
              <a:off x="8731" y="4963"/>
              <a:ext cx="366" cy="2021"/>
              <a:chOff x="7885" y="644"/>
              <a:chExt cx="226" cy="1246"/>
            </a:xfrm>
          </p:grpSpPr>
          <p:sp>
            <p:nvSpPr>
              <p:cNvPr id="20" name="矩形 19"/>
              <p:cNvSpPr/>
              <p:nvPr/>
            </p:nvSpPr>
            <p:spPr>
              <a:xfrm>
                <a:off x="7885" y="644"/>
                <a:ext cx="227" cy="1247"/>
              </a:xfrm>
              <a:prstGeom prst="rect">
                <a:avLst/>
              </a:prstGeom>
              <a:solidFill>
                <a:srgbClr val="A6A8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23" name="组合 22"/>
              <p:cNvGrpSpPr/>
              <p:nvPr/>
            </p:nvGrpSpPr>
            <p:grpSpPr>
              <a:xfrm>
                <a:off x="7930" y="727"/>
                <a:ext cx="136" cy="366"/>
                <a:chOff x="7916" y="727"/>
                <a:chExt cx="136" cy="366"/>
              </a:xfrm>
            </p:grpSpPr>
            <p:sp>
              <p:nvSpPr>
                <p:cNvPr id="24" name="椭圆 23"/>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5" name="椭圆 24"/>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26" name="组合 25"/>
              <p:cNvGrpSpPr/>
              <p:nvPr/>
            </p:nvGrpSpPr>
            <p:grpSpPr>
              <a:xfrm>
                <a:off x="7930" y="1437"/>
                <a:ext cx="136" cy="366"/>
                <a:chOff x="7916" y="727"/>
                <a:chExt cx="136" cy="366"/>
              </a:xfrm>
            </p:grpSpPr>
            <p:sp>
              <p:nvSpPr>
                <p:cNvPr id="27" name="椭圆 26"/>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8" name="椭圆 27"/>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29" name="组合 28"/>
              <p:cNvGrpSpPr/>
              <p:nvPr/>
            </p:nvGrpSpPr>
            <p:grpSpPr>
              <a:xfrm>
                <a:off x="7976" y="1165"/>
                <a:ext cx="44" cy="200"/>
                <a:chOff x="7976" y="1167"/>
                <a:chExt cx="44" cy="200"/>
              </a:xfrm>
            </p:grpSpPr>
            <p:sp>
              <p:nvSpPr>
                <p:cNvPr id="30" name="椭圆 29"/>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31" name="椭圆 30"/>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32" name="椭圆 31"/>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nvGrpSpPr>
            <p:cNvPr id="33" name="组合 32"/>
            <p:cNvGrpSpPr/>
            <p:nvPr/>
          </p:nvGrpSpPr>
          <p:grpSpPr>
            <a:xfrm>
              <a:off x="9518" y="4963"/>
              <a:ext cx="366" cy="2021"/>
              <a:chOff x="7885" y="644"/>
              <a:chExt cx="226" cy="1246"/>
            </a:xfrm>
          </p:grpSpPr>
          <p:sp>
            <p:nvSpPr>
              <p:cNvPr id="34" name="矩形 33"/>
              <p:cNvSpPr/>
              <p:nvPr/>
            </p:nvSpPr>
            <p:spPr>
              <a:xfrm>
                <a:off x="7885" y="644"/>
                <a:ext cx="227" cy="1247"/>
              </a:xfrm>
              <a:prstGeom prst="rect">
                <a:avLst/>
              </a:prstGeom>
              <a:solidFill>
                <a:srgbClr val="A6A8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35" name="组合 34"/>
              <p:cNvGrpSpPr/>
              <p:nvPr/>
            </p:nvGrpSpPr>
            <p:grpSpPr>
              <a:xfrm>
                <a:off x="7930" y="727"/>
                <a:ext cx="136" cy="366"/>
                <a:chOff x="7916" y="727"/>
                <a:chExt cx="136" cy="366"/>
              </a:xfrm>
            </p:grpSpPr>
            <p:sp>
              <p:nvSpPr>
                <p:cNvPr id="36" name="椭圆 35"/>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37" name="椭圆 36"/>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38" name="组合 37"/>
              <p:cNvGrpSpPr/>
              <p:nvPr/>
            </p:nvGrpSpPr>
            <p:grpSpPr>
              <a:xfrm>
                <a:off x="7930" y="1437"/>
                <a:ext cx="136" cy="366"/>
                <a:chOff x="7916" y="727"/>
                <a:chExt cx="136" cy="366"/>
              </a:xfrm>
            </p:grpSpPr>
            <p:sp>
              <p:nvSpPr>
                <p:cNvPr id="39" name="椭圆 38"/>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40" name="椭圆 39"/>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41" name="组合 40"/>
              <p:cNvGrpSpPr/>
              <p:nvPr/>
            </p:nvGrpSpPr>
            <p:grpSpPr>
              <a:xfrm>
                <a:off x="7976" y="1165"/>
                <a:ext cx="44" cy="200"/>
                <a:chOff x="7976" y="1167"/>
                <a:chExt cx="44" cy="200"/>
              </a:xfrm>
            </p:grpSpPr>
            <p:sp>
              <p:nvSpPr>
                <p:cNvPr id="42" name="椭圆 41"/>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43" name="椭圆 42"/>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44" name="椭圆 43"/>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nvGrpSpPr>
            <p:cNvPr id="45" name="组合 44"/>
            <p:cNvGrpSpPr/>
            <p:nvPr/>
          </p:nvGrpSpPr>
          <p:grpSpPr>
            <a:xfrm>
              <a:off x="10305" y="4963"/>
              <a:ext cx="366" cy="2021"/>
              <a:chOff x="7885" y="644"/>
              <a:chExt cx="226" cy="1246"/>
            </a:xfrm>
          </p:grpSpPr>
          <p:sp>
            <p:nvSpPr>
              <p:cNvPr id="46" name="矩形 45"/>
              <p:cNvSpPr/>
              <p:nvPr/>
            </p:nvSpPr>
            <p:spPr>
              <a:xfrm>
                <a:off x="7885" y="644"/>
                <a:ext cx="227" cy="1247"/>
              </a:xfrm>
              <a:prstGeom prst="rect">
                <a:avLst/>
              </a:prstGeom>
              <a:solidFill>
                <a:srgbClr val="BB92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47" name="组合 46"/>
              <p:cNvGrpSpPr/>
              <p:nvPr/>
            </p:nvGrpSpPr>
            <p:grpSpPr>
              <a:xfrm>
                <a:off x="7930" y="727"/>
                <a:ext cx="136" cy="366"/>
                <a:chOff x="7916" y="727"/>
                <a:chExt cx="136" cy="366"/>
              </a:xfrm>
            </p:grpSpPr>
            <p:sp>
              <p:nvSpPr>
                <p:cNvPr id="48" name="椭圆 47"/>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50" name="椭圆 49"/>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52" name="组合 51"/>
              <p:cNvGrpSpPr/>
              <p:nvPr/>
            </p:nvGrpSpPr>
            <p:grpSpPr>
              <a:xfrm>
                <a:off x="7930" y="1437"/>
                <a:ext cx="136" cy="366"/>
                <a:chOff x="7916" y="727"/>
                <a:chExt cx="136" cy="366"/>
              </a:xfrm>
            </p:grpSpPr>
            <p:sp>
              <p:nvSpPr>
                <p:cNvPr id="53" name="椭圆 52"/>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54" name="椭圆 53"/>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55" name="组合 54"/>
              <p:cNvGrpSpPr/>
              <p:nvPr/>
            </p:nvGrpSpPr>
            <p:grpSpPr>
              <a:xfrm>
                <a:off x="7976" y="1165"/>
                <a:ext cx="44" cy="200"/>
                <a:chOff x="7976" y="1167"/>
                <a:chExt cx="44" cy="200"/>
              </a:xfrm>
            </p:grpSpPr>
            <p:sp>
              <p:nvSpPr>
                <p:cNvPr id="59" name="椭圆 58"/>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0" name="椭圆 59"/>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1" name="椭圆 60"/>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nvGrpSpPr>
            <p:cNvPr id="62" name="组合 61"/>
            <p:cNvGrpSpPr/>
            <p:nvPr/>
          </p:nvGrpSpPr>
          <p:grpSpPr>
            <a:xfrm>
              <a:off x="3382" y="4867"/>
              <a:ext cx="454" cy="2212"/>
              <a:chOff x="4129" y="1475"/>
              <a:chExt cx="280" cy="1364"/>
            </a:xfrm>
          </p:grpSpPr>
          <p:sp>
            <p:nvSpPr>
              <p:cNvPr id="63" name=" 219"/>
              <p:cNvSpPr/>
              <p:nvPr/>
            </p:nvSpPr>
            <p:spPr>
              <a:xfrm>
                <a:off x="4129" y="1475"/>
                <a:ext cx="281" cy="1365"/>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500">
                  <a:solidFill>
                    <a:srgbClr val="FFFFFF"/>
                  </a:solidFill>
                  <a:latin typeface="微软雅黑" panose="020B0503020204020204" charset="-122"/>
                  <a:ea typeface="微软雅黑" panose="020B0503020204020204" charset="-122"/>
                </a:endParaRPr>
              </a:p>
            </p:txBody>
          </p:sp>
          <p:sp>
            <p:nvSpPr>
              <p:cNvPr id="64" name="椭圆 63"/>
              <p:cNvSpPr/>
              <p:nvPr/>
            </p:nvSpPr>
            <p:spPr>
              <a:xfrm>
                <a:off x="4187" y="1560"/>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5" name="椭圆 64"/>
              <p:cNvSpPr/>
              <p:nvPr/>
            </p:nvSpPr>
            <p:spPr>
              <a:xfrm>
                <a:off x="4187" y="1814"/>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6" name="椭圆 65"/>
              <p:cNvSpPr/>
              <p:nvPr/>
            </p:nvSpPr>
            <p:spPr>
              <a:xfrm>
                <a:off x="4187" y="2068"/>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7" name="椭圆 66"/>
              <p:cNvSpPr/>
              <p:nvPr/>
            </p:nvSpPr>
            <p:spPr>
              <a:xfrm>
                <a:off x="4187" y="2322"/>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8" name="椭圆 67"/>
              <p:cNvSpPr/>
              <p:nvPr/>
            </p:nvSpPr>
            <p:spPr>
              <a:xfrm>
                <a:off x="4187" y="2576"/>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cxnSp>
          <p:nvCxnSpPr>
            <p:cNvPr id="69" name="直接箭头连接符 68"/>
            <p:cNvCxnSpPr/>
            <p:nvPr/>
          </p:nvCxnSpPr>
          <p:spPr>
            <a:xfrm>
              <a:off x="7465" y="5973"/>
              <a:ext cx="297"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p:nvPr/>
          </p:nvCxnSpPr>
          <p:spPr>
            <a:xfrm>
              <a:off x="8374" y="5973"/>
              <a:ext cx="34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9151" y="5973"/>
              <a:ext cx="34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9928" y="5973"/>
              <a:ext cx="34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73" name="组合 72"/>
            <p:cNvGrpSpPr/>
            <p:nvPr/>
          </p:nvGrpSpPr>
          <p:grpSpPr>
            <a:xfrm>
              <a:off x="5010" y="4919"/>
              <a:ext cx="593" cy="2108"/>
              <a:chOff x="5365" y="589"/>
              <a:chExt cx="366" cy="1301"/>
            </a:xfrm>
          </p:grpSpPr>
          <p:sp>
            <p:nvSpPr>
              <p:cNvPr id="74" name="矩形 73"/>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75" name="矩形 74"/>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76" name="组合 75"/>
              <p:cNvGrpSpPr/>
              <p:nvPr/>
            </p:nvGrpSpPr>
            <p:grpSpPr>
              <a:xfrm>
                <a:off x="5455" y="668"/>
                <a:ext cx="276" cy="1222"/>
                <a:chOff x="5204" y="1554"/>
                <a:chExt cx="276" cy="1222"/>
              </a:xfrm>
            </p:grpSpPr>
            <p:sp>
              <p:nvSpPr>
                <p:cNvPr id="77" name="矩形 76"/>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78" name="组合 77"/>
                <p:cNvGrpSpPr/>
                <p:nvPr/>
              </p:nvGrpSpPr>
              <p:grpSpPr>
                <a:xfrm>
                  <a:off x="5260" y="1613"/>
                  <a:ext cx="164" cy="394"/>
                  <a:chOff x="5259" y="1613"/>
                  <a:chExt cx="164" cy="394"/>
                </a:xfrm>
              </p:grpSpPr>
              <p:sp>
                <p:nvSpPr>
                  <p:cNvPr id="79" name="椭圆 78"/>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80" name="椭圆 79"/>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81" name="组合 80"/>
                <p:cNvGrpSpPr/>
                <p:nvPr/>
              </p:nvGrpSpPr>
              <p:grpSpPr>
                <a:xfrm>
                  <a:off x="5260" y="2323"/>
                  <a:ext cx="164" cy="394"/>
                  <a:chOff x="5259" y="1613"/>
                  <a:chExt cx="164" cy="394"/>
                </a:xfrm>
              </p:grpSpPr>
              <p:sp>
                <p:nvSpPr>
                  <p:cNvPr id="82" name="椭圆 81"/>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83" name="椭圆 82"/>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84" name="组合 83"/>
                <p:cNvGrpSpPr/>
                <p:nvPr/>
              </p:nvGrpSpPr>
              <p:grpSpPr>
                <a:xfrm>
                  <a:off x="5320" y="2065"/>
                  <a:ext cx="44" cy="200"/>
                  <a:chOff x="5313" y="2052"/>
                  <a:chExt cx="44" cy="200"/>
                </a:xfrm>
              </p:grpSpPr>
              <p:sp>
                <p:nvSpPr>
                  <p:cNvPr id="85" name="椭圆 84"/>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86" name="椭圆 85"/>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87" name="椭圆 86"/>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grpSp>
          <p:nvGrpSpPr>
            <p:cNvPr id="88" name="组合 87"/>
            <p:cNvGrpSpPr/>
            <p:nvPr/>
          </p:nvGrpSpPr>
          <p:grpSpPr>
            <a:xfrm>
              <a:off x="5921" y="4919"/>
              <a:ext cx="593" cy="2108"/>
              <a:chOff x="5365" y="589"/>
              <a:chExt cx="366" cy="1301"/>
            </a:xfrm>
          </p:grpSpPr>
          <p:sp>
            <p:nvSpPr>
              <p:cNvPr id="89" name="矩形 88"/>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90" name="矩形 89"/>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91" name="组合 90"/>
              <p:cNvGrpSpPr/>
              <p:nvPr/>
            </p:nvGrpSpPr>
            <p:grpSpPr>
              <a:xfrm>
                <a:off x="5455" y="668"/>
                <a:ext cx="276" cy="1222"/>
                <a:chOff x="5204" y="1554"/>
                <a:chExt cx="276" cy="1222"/>
              </a:xfrm>
            </p:grpSpPr>
            <p:sp>
              <p:nvSpPr>
                <p:cNvPr id="92" name="矩形 91"/>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93" name="组合 92"/>
                <p:cNvGrpSpPr/>
                <p:nvPr/>
              </p:nvGrpSpPr>
              <p:grpSpPr>
                <a:xfrm>
                  <a:off x="5260" y="1613"/>
                  <a:ext cx="164" cy="394"/>
                  <a:chOff x="5259" y="1613"/>
                  <a:chExt cx="164" cy="394"/>
                </a:xfrm>
              </p:grpSpPr>
              <p:sp>
                <p:nvSpPr>
                  <p:cNvPr id="94" name="椭圆 93"/>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95" name="椭圆 94"/>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96" name="组合 95"/>
                <p:cNvGrpSpPr/>
                <p:nvPr/>
              </p:nvGrpSpPr>
              <p:grpSpPr>
                <a:xfrm>
                  <a:off x="5260" y="2323"/>
                  <a:ext cx="164" cy="394"/>
                  <a:chOff x="5259" y="1613"/>
                  <a:chExt cx="164" cy="394"/>
                </a:xfrm>
              </p:grpSpPr>
              <p:sp>
                <p:nvSpPr>
                  <p:cNvPr id="97" name="椭圆 96"/>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98" name="椭圆 97"/>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99" name="组合 98"/>
                <p:cNvGrpSpPr/>
                <p:nvPr/>
              </p:nvGrpSpPr>
              <p:grpSpPr>
                <a:xfrm>
                  <a:off x="5320" y="2065"/>
                  <a:ext cx="44" cy="200"/>
                  <a:chOff x="5313" y="2052"/>
                  <a:chExt cx="44" cy="200"/>
                </a:xfrm>
              </p:grpSpPr>
              <p:sp>
                <p:nvSpPr>
                  <p:cNvPr id="100" name="椭圆 99"/>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01" name="椭圆 100"/>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02" name="椭圆 101"/>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grpSp>
          <p:nvGrpSpPr>
            <p:cNvPr id="103" name="组合 102"/>
            <p:cNvGrpSpPr/>
            <p:nvPr/>
          </p:nvGrpSpPr>
          <p:grpSpPr>
            <a:xfrm>
              <a:off x="6832" y="4919"/>
              <a:ext cx="593" cy="2108"/>
              <a:chOff x="5365" y="589"/>
              <a:chExt cx="366" cy="1301"/>
            </a:xfrm>
          </p:grpSpPr>
          <p:sp>
            <p:nvSpPr>
              <p:cNvPr id="104" name="矩形 103"/>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05" name="矩形 104"/>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106" name="组合 105"/>
              <p:cNvGrpSpPr/>
              <p:nvPr/>
            </p:nvGrpSpPr>
            <p:grpSpPr>
              <a:xfrm>
                <a:off x="5455" y="668"/>
                <a:ext cx="276" cy="1222"/>
                <a:chOff x="5204" y="1554"/>
                <a:chExt cx="276" cy="1222"/>
              </a:xfrm>
            </p:grpSpPr>
            <p:sp>
              <p:nvSpPr>
                <p:cNvPr id="107" name="矩形 106"/>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108" name="组合 107"/>
                <p:cNvGrpSpPr/>
                <p:nvPr/>
              </p:nvGrpSpPr>
              <p:grpSpPr>
                <a:xfrm>
                  <a:off x="5260" y="1613"/>
                  <a:ext cx="164" cy="394"/>
                  <a:chOff x="5259" y="1613"/>
                  <a:chExt cx="164" cy="394"/>
                </a:xfrm>
              </p:grpSpPr>
              <p:sp>
                <p:nvSpPr>
                  <p:cNvPr id="109" name="椭圆 108"/>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10" name="椭圆 109"/>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111" name="组合 110"/>
                <p:cNvGrpSpPr/>
                <p:nvPr/>
              </p:nvGrpSpPr>
              <p:grpSpPr>
                <a:xfrm>
                  <a:off x="5260" y="2323"/>
                  <a:ext cx="164" cy="394"/>
                  <a:chOff x="5259" y="1613"/>
                  <a:chExt cx="164" cy="394"/>
                </a:xfrm>
              </p:grpSpPr>
              <p:sp>
                <p:nvSpPr>
                  <p:cNvPr id="112" name="椭圆 111"/>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13" name="椭圆 112"/>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114" name="组合 113"/>
                <p:cNvGrpSpPr/>
                <p:nvPr/>
              </p:nvGrpSpPr>
              <p:grpSpPr>
                <a:xfrm>
                  <a:off x="5320" y="2065"/>
                  <a:ext cx="44" cy="200"/>
                  <a:chOff x="5313" y="2052"/>
                  <a:chExt cx="44" cy="200"/>
                </a:xfrm>
              </p:grpSpPr>
              <p:sp>
                <p:nvSpPr>
                  <p:cNvPr id="115" name="椭圆 114"/>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16" name="椭圆 115"/>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17" name="椭圆 116"/>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grpSp>
          <p:nvGrpSpPr>
            <p:cNvPr id="118" name="组合 117"/>
            <p:cNvGrpSpPr/>
            <p:nvPr/>
          </p:nvGrpSpPr>
          <p:grpSpPr>
            <a:xfrm>
              <a:off x="7744" y="4919"/>
              <a:ext cx="593" cy="2108"/>
              <a:chOff x="5365" y="589"/>
              <a:chExt cx="366" cy="1301"/>
            </a:xfrm>
          </p:grpSpPr>
          <p:sp>
            <p:nvSpPr>
              <p:cNvPr id="119" name="矩形 118"/>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20" name="矩形 119"/>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121" name="组合 120"/>
              <p:cNvGrpSpPr/>
              <p:nvPr/>
            </p:nvGrpSpPr>
            <p:grpSpPr>
              <a:xfrm>
                <a:off x="5455" y="668"/>
                <a:ext cx="276" cy="1222"/>
                <a:chOff x="5204" y="1554"/>
                <a:chExt cx="276" cy="1222"/>
              </a:xfrm>
            </p:grpSpPr>
            <p:sp>
              <p:nvSpPr>
                <p:cNvPr id="122" name="矩形 121"/>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123" name="组合 122"/>
                <p:cNvGrpSpPr/>
                <p:nvPr/>
              </p:nvGrpSpPr>
              <p:grpSpPr>
                <a:xfrm>
                  <a:off x="5260" y="1613"/>
                  <a:ext cx="164" cy="394"/>
                  <a:chOff x="5259" y="1613"/>
                  <a:chExt cx="164" cy="394"/>
                </a:xfrm>
              </p:grpSpPr>
              <p:sp>
                <p:nvSpPr>
                  <p:cNvPr id="124" name="椭圆 123"/>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25" name="椭圆 124"/>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126" name="组合 125"/>
                <p:cNvGrpSpPr/>
                <p:nvPr/>
              </p:nvGrpSpPr>
              <p:grpSpPr>
                <a:xfrm>
                  <a:off x="5260" y="2323"/>
                  <a:ext cx="164" cy="394"/>
                  <a:chOff x="5259" y="1613"/>
                  <a:chExt cx="164" cy="394"/>
                </a:xfrm>
              </p:grpSpPr>
              <p:sp>
                <p:nvSpPr>
                  <p:cNvPr id="127" name="椭圆 126"/>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28" name="椭圆 127"/>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129" name="组合 128"/>
                <p:cNvGrpSpPr/>
                <p:nvPr/>
              </p:nvGrpSpPr>
              <p:grpSpPr>
                <a:xfrm>
                  <a:off x="5320" y="2065"/>
                  <a:ext cx="44" cy="200"/>
                  <a:chOff x="5313" y="2052"/>
                  <a:chExt cx="44" cy="200"/>
                </a:xfrm>
              </p:grpSpPr>
              <p:sp>
                <p:nvSpPr>
                  <p:cNvPr id="130" name="椭圆 129"/>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31" name="椭圆 130"/>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32" name="椭圆 131"/>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cxnSp>
          <p:nvCxnSpPr>
            <p:cNvPr id="178" name="直接箭头连接符 177"/>
            <p:cNvCxnSpPr/>
            <p:nvPr/>
          </p:nvCxnSpPr>
          <p:spPr>
            <a:xfrm>
              <a:off x="6549" y="5973"/>
              <a:ext cx="297"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79" name="直接箭头连接符 178"/>
            <p:cNvCxnSpPr/>
            <p:nvPr/>
          </p:nvCxnSpPr>
          <p:spPr>
            <a:xfrm>
              <a:off x="4717" y="5973"/>
              <a:ext cx="297"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0" name="直接箭头连接符 179"/>
            <p:cNvCxnSpPr/>
            <p:nvPr/>
          </p:nvCxnSpPr>
          <p:spPr>
            <a:xfrm>
              <a:off x="5633" y="5973"/>
              <a:ext cx="297"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flipV="1">
              <a:off x="3851" y="5963"/>
              <a:ext cx="248" cy="19"/>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grpSp>
        <p:nvGrpSpPr>
          <p:cNvPr id="173" name="组合 172"/>
          <p:cNvGrpSpPr/>
          <p:nvPr/>
        </p:nvGrpSpPr>
        <p:grpSpPr>
          <a:xfrm>
            <a:off x="8466455" y="2593975"/>
            <a:ext cx="408940" cy="558165"/>
            <a:chOff x="10428" y="1348"/>
            <a:chExt cx="220" cy="300"/>
          </a:xfrm>
        </p:grpSpPr>
        <p:sp>
          <p:nvSpPr>
            <p:cNvPr id="174" name=" 212"/>
            <p:cNvSpPr/>
            <p:nvPr/>
          </p:nvSpPr>
          <p:spPr>
            <a:xfrm>
              <a:off x="10428" y="1348"/>
              <a:ext cx="221" cy="300"/>
            </a:xfrm>
            <a:prstGeom prst="roundRect">
              <a:avLst>
                <a:gd name="adj" fmla="val 50000"/>
              </a:avLst>
            </a:prstGeom>
            <a:solidFill>
              <a:srgbClr val="3674A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500">
                <a:solidFill>
                  <a:srgbClr val="FFFFFF"/>
                </a:solidFill>
                <a:latin typeface="微软雅黑" panose="020B0503020204020204" charset="-122"/>
                <a:ea typeface="微软雅黑" panose="020B0503020204020204" charset="-122"/>
              </a:endParaRPr>
            </a:p>
          </p:txBody>
        </p:sp>
        <p:grpSp>
          <p:nvGrpSpPr>
            <p:cNvPr id="175" name="组合 174"/>
            <p:cNvGrpSpPr/>
            <p:nvPr/>
          </p:nvGrpSpPr>
          <p:grpSpPr>
            <a:xfrm>
              <a:off x="10490" y="1386"/>
              <a:ext cx="96" cy="225"/>
              <a:chOff x="10490" y="1392"/>
              <a:chExt cx="96" cy="225"/>
            </a:xfrm>
          </p:grpSpPr>
          <p:sp>
            <p:nvSpPr>
              <p:cNvPr id="176" name="椭圆 175"/>
              <p:cNvSpPr>
                <a:spLocks noChangeAspect="1"/>
              </p:cNvSpPr>
              <p:nvPr/>
            </p:nvSpPr>
            <p:spPr>
              <a:xfrm>
                <a:off x="10490" y="1392"/>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1</a:t>
                </a:r>
                <a:endParaRPr lang="en-US" altLang="zh-CN" sz="1500">
                  <a:solidFill>
                    <a:schemeClr val="tx1"/>
                  </a:solidFill>
                  <a:latin typeface="微软雅黑" panose="020B0503020204020204" charset="-122"/>
                  <a:ea typeface="微软雅黑" panose="020B0503020204020204" charset="-122"/>
                </a:endParaRPr>
              </a:p>
            </p:txBody>
          </p:sp>
          <p:sp>
            <p:nvSpPr>
              <p:cNvPr id="177" name="椭圆 176"/>
              <p:cNvSpPr>
                <a:spLocks noChangeAspect="1"/>
              </p:cNvSpPr>
              <p:nvPr/>
            </p:nvSpPr>
            <p:spPr>
              <a:xfrm>
                <a:off x="10490" y="1521"/>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0</a:t>
                </a:r>
                <a:endParaRPr lang="en-US" altLang="zh-CN" sz="1500">
                  <a:solidFill>
                    <a:schemeClr val="tx1"/>
                  </a:solidFill>
                  <a:latin typeface="微软雅黑" panose="020B0503020204020204" charset="-122"/>
                  <a:ea typeface="微软雅黑" panose="020B0503020204020204" charset="-122"/>
                </a:endParaRPr>
              </a:p>
            </p:txBody>
          </p:sp>
        </p:grpSp>
      </p:grpSp>
      <p:grpSp>
        <p:nvGrpSpPr>
          <p:cNvPr id="198" name="组合 197"/>
          <p:cNvGrpSpPr/>
          <p:nvPr/>
        </p:nvGrpSpPr>
        <p:grpSpPr>
          <a:xfrm>
            <a:off x="8453120" y="3466465"/>
            <a:ext cx="435610" cy="1618615"/>
            <a:chOff x="10490" y="2207"/>
            <a:chExt cx="220" cy="816"/>
          </a:xfrm>
        </p:grpSpPr>
        <p:sp>
          <p:nvSpPr>
            <p:cNvPr id="199" name=" 212"/>
            <p:cNvSpPr/>
            <p:nvPr/>
          </p:nvSpPr>
          <p:spPr>
            <a:xfrm>
              <a:off x="10490" y="2207"/>
              <a:ext cx="221" cy="817"/>
            </a:xfrm>
            <a:prstGeom prst="roundRect">
              <a:avLst>
                <a:gd name="adj" fmla="val 50000"/>
              </a:avLst>
            </a:prstGeom>
            <a:solidFill>
              <a:srgbClr val="B8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500">
                <a:solidFill>
                  <a:srgbClr val="FFFFFF"/>
                </a:solidFill>
                <a:latin typeface="微软雅黑" panose="020B0503020204020204" charset="-122"/>
                <a:ea typeface="微软雅黑" panose="020B0503020204020204" charset="-122"/>
              </a:endParaRPr>
            </a:p>
          </p:txBody>
        </p:sp>
        <p:grpSp>
          <p:nvGrpSpPr>
            <p:cNvPr id="200" name="组合 199"/>
            <p:cNvGrpSpPr/>
            <p:nvPr/>
          </p:nvGrpSpPr>
          <p:grpSpPr>
            <a:xfrm>
              <a:off x="10552" y="2276"/>
              <a:ext cx="97" cy="680"/>
              <a:chOff x="10551" y="1579"/>
              <a:chExt cx="97" cy="680"/>
            </a:xfrm>
          </p:grpSpPr>
          <p:sp>
            <p:nvSpPr>
              <p:cNvPr id="201" name="椭圆 200"/>
              <p:cNvSpPr>
                <a:spLocks noChangeAspect="1"/>
              </p:cNvSpPr>
              <p:nvPr/>
            </p:nvSpPr>
            <p:spPr>
              <a:xfrm>
                <a:off x="10551" y="1579"/>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1</a:t>
                </a:r>
                <a:endParaRPr lang="en-US" altLang="zh-CN" sz="1500">
                  <a:solidFill>
                    <a:schemeClr val="tx1"/>
                  </a:solidFill>
                  <a:latin typeface="微软雅黑" panose="020B0503020204020204" charset="-122"/>
                  <a:ea typeface="微软雅黑" panose="020B0503020204020204" charset="-122"/>
                </a:endParaRPr>
              </a:p>
            </p:txBody>
          </p:sp>
          <p:sp>
            <p:nvSpPr>
              <p:cNvPr id="202" name="椭圆 201"/>
              <p:cNvSpPr>
                <a:spLocks noChangeAspect="1"/>
              </p:cNvSpPr>
              <p:nvPr/>
            </p:nvSpPr>
            <p:spPr>
              <a:xfrm>
                <a:off x="10552" y="2163"/>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1</a:t>
                </a:r>
                <a:endParaRPr lang="en-US" altLang="zh-CN" sz="1500">
                  <a:solidFill>
                    <a:schemeClr val="tx1"/>
                  </a:solidFill>
                  <a:latin typeface="微软雅黑" panose="020B0503020204020204" charset="-122"/>
                  <a:ea typeface="微软雅黑" panose="020B0503020204020204" charset="-122"/>
                </a:endParaRPr>
              </a:p>
            </p:txBody>
          </p:sp>
        </p:grpSp>
        <p:grpSp>
          <p:nvGrpSpPr>
            <p:cNvPr id="203" name="组合 202"/>
            <p:cNvGrpSpPr/>
            <p:nvPr/>
          </p:nvGrpSpPr>
          <p:grpSpPr>
            <a:xfrm>
              <a:off x="10579" y="2463"/>
              <a:ext cx="44" cy="306"/>
              <a:chOff x="10579" y="2455"/>
              <a:chExt cx="44" cy="306"/>
            </a:xfrm>
          </p:grpSpPr>
          <p:sp>
            <p:nvSpPr>
              <p:cNvPr id="204" name="椭圆 203"/>
              <p:cNvSpPr>
                <a:spLocks noChangeAspect="1"/>
              </p:cNvSpPr>
              <p:nvPr/>
            </p:nvSpPr>
            <p:spPr>
              <a:xfrm>
                <a:off x="10579" y="245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05" name="椭圆 204"/>
              <p:cNvSpPr>
                <a:spLocks noChangeAspect="1"/>
              </p:cNvSpPr>
              <p:nvPr/>
            </p:nvSpPr>
            <p:spPr>
              <a:xfrm>
                <a:off x="10579" y="2586"/>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06" name="椭圆 205"/>
              <p:cNvSpPr>
                <a:spLocks noChangeAspect="1"/>
              </p:cNvSpPr>
              <p:nvPr/>
            </p:nvSpPr>
            <p:spPr>
              <a:xfrm>
                <a:off x="10579" y="271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cxnSp>
        <p:nvCxnSpPr>
          <p:cNvPr id="239" name="直接箭头连接符 238"/>
          <p:cNvCxnSpPr/>
          <p:nvPr/>
        </p:nvCxnSpPr>
        <p:spPr>
          <a:xfrm flipV="1">
            <a:off x="7225030" y="2873375"/>
            <a:ext cx="1241425" cy="975995"/>
          </a:xfrm>
          <a:prstGeom prst="straightConnector1">
            <a:avLst/>
          </a:prstGeom>
          <a:ln w="38100">
            <a:solidFill>
              <a:srgbClr val="3674AE"/>
            </a:solidFill>
            <a:tailEnd type="triangle" w="sm" len="sm"/>
          </a:ln>
        </p:spPr>
        <p:style>
          <a:lnRef idx="1">
            <a:schemeClr val="accent1"/>
          </a:lnRef>
          <a:fillRef idx="0">
            <a:schemeClr val="accent1"/>
          </a:fillRef>
          <a:effectRef idx="0">
            <a:schemeClr val="accent1"/>
          </a:effectRef>
          <a:fontRef idx="minor">
            <a:schemeClr val="tx1"/>
          </a:fontRef>
        </p:style>
      </p:cxnSp>
      <p:cxnSp>
        <p:nvCxnSpPr>
          <p:cNvPr id="241" name="直接箭头连接符 240"/>
          <p:cNvCxnSpPr/>
          <p:nvPr/>
        </p:nvCxnSpPr>
        <p:spPr>
          <a:xfrm>
            <a:off x="7225030" y="3849370"/>
            <a:ext cx="1228090" cy="427355"/>
          </a:xfrm>
          <a:prstGeom prst="straightConnector1">
            <a:avLst/>
          </a:prstGeom>
          <a:ln w="38100">
            <a:solidFill>
              <a:srgbClr val="B82626"/>
            </a:solidFill>
            <a:tailEnd type="triangle" w="sm" len="sm"/>
          </a:ln>
        </p:spPr>
        <p:style>
          <a:lnRef idx="1">
            <a:schemeClr val="accent1"/>
          </a:lnRef>
          <a:fillRef idx="0">
            <a:schemeClr val="accent1"/>
          </a:fillRef>
          <a:effectRef idx="0">
            <a:schemeClr val="accent1"/>
          </a:effectRef>
          <a:fontRef idx="minor">
            <a:schemeClr val="tx1"/>
          </a:fontRef>
        </p:style>
      </p:cxnSp>
      <p:sp>
        <p:nvSpPr>
          <p:cNvPr id="136" name="文本框 135"/>
          <p:cNvSpPr txBox="1"/>
          <p:nvPr/>
        </p:nvSpPr>
        <p:spPr>
          <a:xfrm>
            <a:off x="1028700" y="5281295"/>
            <a:ext cx="1511300"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rPr>
              <a:t>Input layer</a:t>
            </a:r>
            <a:endPar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137" name="文本框 136"/>
          <p:cNvSpPr txBox="1"/>
          <p:nvPr/>
        </p:nvSpPr>
        <p:spPr>
          <a:xfrm>
            <a:off x="3244850" y="5281295"/>
            <a:ext cx="922020"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rPr>
              <a:t>CNNs</a:t>
            </a:r>
            <a:endPar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138" name="文本框 137"/>
          <p:cNvSpPr txBox="1"/>
          <p:nvPr/>
        </p:nvSpPr>
        <p:spPr>
          <a:xfrm>
            <a:off x="5709285" y="5281295"/>
            <a:ext cx="513715"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rPr>
              <a:t>FC</a:t>
            </a:r>
            <a:endPar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139" name="文本框 138"/>
          <p:cNvSpPr txBox="1"/>
          <p:nvPr/>
        </p:nvSpPr>
        <p:spPr>
          <a:xfrm>
            <a:off x="6558280" y="5281295"/>
            <a:ext cx="1509395"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rPr>
              <a:t>Hash layer</a:t>
            </a:r>
            <a:endPar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140" name="文本框 139"/>
          <p:cNvSpPr txBox="1"/>
          <p:nvPr/>
        </p:nvSpPr>
        <p:spPr>
          <a:xfrm>
            <a:off x="8182610" y="5281295"/>
            <a:ext cx="1600200"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rPr>
              <a:t>Constraints</a:t>
            </a:r>
            <a:endPar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Tree>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1" cstate="print"/>
          <a:stretch>
            <a:fillRect/>
          </a:stretch>
        </a:blipFill>
        <a:effectLst/>
      </p:bgPr>
    </p:bg>
    <p:spTree>
      <p:nvGrpSpPr>
        <p:cNvPr id="1" name=""/>
        <p:cNvGrpSpPr/>
        <p:nvPr/>
      </p:nvGrpSpPr>
      <p:grpSpPr>
        <a:xfrm>
          <a:off x="0" y="0"/>
          <a:ext cx="0" cy="0"/>
          <a:chOff x="0" y="0"/>
          <a:chExt cx="0" cy="0"/>
        </a:xfrm>
      </p:grpSpPr>
      <p:sp>
        <p:nvSpPr>
          <p:cNvPr id="21" name="文本框 20"/>
          <p:cNvSpPr txBox="1"/>
          <p:nvPr/>
        </p:nvSpPr>
        <p:spPr>
          <a:xfrm>
            <a:off x="1183640" y="1075055"/>
            <a:ext cx="10467975" cy="953135"/>
          </a:xfrm>
          <a:prstGeom prst="rect">
            <a:avLst/>
          </a:prstGeom>
          <a:noFill/>
        </p:spPr>
        <p:txBody>
          <a:bodyPr wrap="square" rtlCol="0" anchor="t">
            <a:spAutoFit/>
          </a:bodyPr>
          <a:lstStyle/>
          <a:p>
            <a:pPr marL="457200" indent="-457200" algn="l">
              <a:buFont typeface="Wingdings" panose="05000000000000000000" charset="0"/>
              <a:buChar char="Ø"/>
            </a:pPr>
            <a:r>
              <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rPr>
              <a:t>Deep Hashing Network for Efficient Similarity Retrieval (DHN)  (Zhu et al., 2016)</a:t>
            </a:r>
            <a:endParaRPr lang="en-US" altLang="zh-CN" sz="2800" b="1">
              <a:solidFill>
                <a:srgbClr val="F6A54F"/>
              </a:solidFill>
              <a:latin typeface="Times New Roman" panose="02020603050405020304" pitchFamily="18" charset="0"/>
              <a:ea typeface="微软雅黑" panose="020B0503020204020204" charset="-122"/>
              <a:cs typeface="Times New Roman" panose="02020603050405020304" pitchFamily="18" charset="0"/>
              <a:sym typeface="+mn-ea"/>
            </a:endParaRPr>
          </a:p>
        </p:txBody>
      </p:sp>
      <p:sp>
        <p:nvSpPr>
          <p:cNvPr id="58" name="文本框 57"/>
          <p:cNvSpPr txBox="1"/>
          <p:nvPr/>
        </p:nvSpPr>
        <p:spPr>
          <a:xfrm>
            <a:off x="632460" y="415925"/>
            <a:ext cx="3712845" cy="706755"/>
          </a:xfrm>
          <a:prstGeom prst="rect">
            <a:avLst/>
          </a:prstGeom>
          <a:noFill/>
        </p:spPr>
        <p:txBody>
          <a:bodyPr wrap="none" rtlCol="0">
            <a:spAutoFit/>
          </a:bodyPr>
          <a:lstStyle/>
          <a:p>
            <a:pPr marL="342900" indent="-342900" algn="l">
              <a:buFont typeface="Wingdings" panose="05000000000000000000" pitchFamily="2" charset="2"/>
              <a:buChar char="l"/>
            </a:pPr>
            <a:r>
              <a:rPr lang="en-US" altLang="zh-CN" sz="4000" b="1" dirty="0" smtClean="0">
                <a:solidFill>
                  <a:schemeClr val="bg1"/>
                </a:solidFill>
                <a:latin typeface="Times New Roman" panose="02020603050405020304" pitchFamily="18" charset="0"/>
                <a:ea typeface="Times New Roman" panose="02020603050405020304" pitchFamily="18" charset="0"/>
              </a:rPr>
              <a:t> Related Work</a:t>
            </a:r>
            <a:endParaRPr lang="en-US" altLang="zh-CN" sz="4000" b="1" dirty="0" smtClean="0">
              <a:solidFill>
                <a:schemeClr val="bg1"/>
              </a:solidFill>
              <a:latin typeface="Times New Roman" panose="02020603050405020304" pitchFamily="18" charset="0"/>
              <a:ea typeface="Times New Roman" panose="02020603050405020304" pitchFamily="18" charset="0"/>
            </a:endParaRPr>
          </a:p>
        </p:txBody>
      </p:sp>
      <p:grpSp>
        <p:nvGrpSpPr>
          <p:cNvPr id="3" name="组合 2"/>
          <p:cNvGrpSpPr/>
          <p:nvPr/>
        </p:nvGrpSpPr>
        <p:grpSpPr>
          <a:xfrm>
            <a:off x="2138045" y="3032760"/>
            <a:ext cx="459105" cy="1631315"/>
            <a:chOff x="5365" y="589"/>
            <a:chExt cx="366" cy="1301"/>
          </a:xfrm>
        </p:grpSpPr>
        <p:sp>
          <p:nvSpPr>
            <p:cNvPr id="4" name="矩形 3"/>
            <p:cNvSpPr/>
            <p:nvPr/>
          </p:nvSpPr>
          <p:spPr>
            <a:xfrm>
              <a:off x="5365" y="58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 name="矩形 5"/>
            <p:cNvSpPr/>
            <p:nvPr/>
          </p:nvSpPr>
          <p:spPr>
            <a:xfrm>
              <a:off x="5410" y="629"/>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7" name="组合 6"/>
            <p:cNvGrpSpPr/>
            <p:nvPr/>
          </p:nvGrpSpPr>
          <p:grpSpPr>
            <a:xfrm>
              <a:off x="5455" y="668"/>
              <a:ext cx="276" cy="1222"/>
              <a:chOff x="5204" y="1554"/>
              <a:chExt cx="276" cy="1222"/>
            </a:xfrm>
          </p:grpSpPr>
          <p:sp>
            <p:nvSpPr>
              <p:cNvPr id="8" name="矩形 7"/>
              <p:cNvSpPr/>
              <p:nvPr/>
            </p:nvSpPr>
            <p:spPr>
              <a:xfrm>
                <a:off x="5204" y="1554"/>
                <a:ext cx="276" cy="1223"/>
              </a:xfrm>
              <a:prstGeom prst="rect">
                <a:avLst/>
              </a:prstGeom>
              <a:solidFill>
                <a:schemeClr val="accent1">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9" name="组合 8"/>
              <p:cNvGrpSpPr/>
              <p:nvPr/>
            </p:nvGrpSpPr>
            <p:grpSpPr>
              <a:xfrm>
                <a:off x="5260" y="1613"/>
                <a:ext cx="164" cy="394"/>
                <a:chOff x="5259" y="1613"/>
                <a:chExt cx="164" cy="394"/>
              </a:xfrm>
            </p:grpSpPr>
            <p:sp>
              <p:nvSpPr>
                <p:cNvPr id="10" name="椭圆 9"/>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1" name="椭圆 10"/>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12" name="组合 11"/>
              <p:cNvGrpSpPr/>
              <p:nvPr/>
            </p:nvGrpSpPr>
            <p:grpSpPr>
              <a:xfrm>
                <a:off x="5260" y="2323"/>
                <a:ext cx="164" cy="394"/>
                <a:chOff x="5259" y="1613"/>
                <a:chExt cx="164" cy="394"/>
              </a:xfrm>
            </p:grpSpPr>
            <p:sp>
              <p:nvSpPr>
                <p:cNvPr id="13" name="椭圆 12"/>
                <p:cNvSpPr/>
                <p:nvPr/>
              </p:nvSpPr>
              <p:spPr>
                <a:xfrm>
                  <a:off x="5259" y="161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4" name="椭圆 13"/>
                <p:cNvSpPr/>
                <p:nvPr/>
              </p:nvSpPr>
              <p:spPr>
                <a:xfrm>
                  <a:off x="5259" y="1843"/>
                  <a:ext cx="165" cy="165"/>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15" name="组合 14"/>
              <p:cNvGrpSpPr/>
              <p:nvPr/>
            </p:nvGrpSpPr>
            <p:grpSpPr>
              <a:xfrm>
                <a:off x="5320" y="2065"/>
                <a:ext cx="44" cy="200"/>
                <a:chOff x="5313" y="2052"/>
                <a:chExt cx="44" cy="200"/>
              </a:xfrm>
            </p:grpSpPr>
            <p:sp>
              <p:nvSpPr>
                <p:cNvPr id="16" name="椭圆 15"/>
                <p:cNvSpPr>
                  <a:spLocks noChangeAspect="1"/>
                </p:cNvSpPr>
                <p:nvPr/>
              </p:nvSpPr>
              <p:spPr>
                <a:xfrm>
                  <a:off x="5313" y="2052"/>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7" name="椭圆 16"/>
                <p:cNvSpPr>
                  <a:spLocks noChangeAspect="1"/>
                </p:cNvSpPr>
                <p:nvPr/>
              </p:nvSpPr>
              <p:spPr>
                <a:xfrm>
                  <a:off x="5313" y="2130"/>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18" name="椭圆 17"/>
                <p:cNvSpPr>
                  <a:spLocks noChangeAspect="1"/>
                </p:cNvSpPr>
                <p:nvPr/>
              </p:nvSpPr>
              <p:spPr>
                <a:xfrm>
                  <a:off x="5313" y="2208"/>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grpSp>
        <p:nvGrpSpPr>
          <p:cNvPr id="19" name="组合 18"/>
          <p:cNvGrpSpPr/>
          <p:nvPr/>
        </p:nvGrpSpPr>
        <p:grpSpPr>
          <a:xfrm>
            <a:off x="2858770" y="3067050"/>
            <a:ext cx="283210" cy="1564005"/>
            <a:chOff x="7885" y="644"/>
            <a:chExt cx="226" cy="1246"/>
          </a:xfrm>
        </p:grpSpPr>
        <p:sp>
          <p:nvSpPr>
            <p:cNvPr id="20" name="矩形 19"/>
            <p:cNvSpPr/>
            <p:nvPr/>
          </p:nvSpPr>
          <p:spPr>
            <a:xfrm>
              <a:off x="7885" y="644"/>
              <a:ext cx="227" cy="1247"/>
            </a:xfrm>
            <a:prstGeom prst="rect">
              <a:avLst/>
            </a:prstGeom>
            <a:solidFill>
              <a:srgbClr val="A6A8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23" name="组合 22"/>
            <p:cNvGrpSpPr/>
            <p:nvPr/>
          </p:nvGrpSpPr>
          <p:grpSpPr>
            <a:xfrm>
              <a:off x="7930" y="727"/>
              <a:ext cx="136" cy="366"/>
              <a:chOff x="7916" y="727"/>
              <a:chExt cx="136" cy="366"/>
            </a:xfrm>
          </p:grpSpPr>
          <p:sp>
            <p:nvSpPr>
              <p:cNvPr id="24" name="椭圆 23"/>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5" name="椭圆 24"/>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26" name="组合 25"/>
            <p:cNvGrpSpPr/>
            <p:nvPr/>
          </p:nvGrpSpPr>
          <p:grpSpPr>
            <a:xfrm>
              <a:off x="7930" y="1437"/>
              <a:ext cx="136" cy="366"/>
              <a:chOff x="7916" y="727"/>
              <a:chExt cx="136" cy="366"/>
            </a:xfrm>
          </p:grpSpPr>
          <p:sp>
            <p:nvSpPr>
              <p:cNvPr id="27" name="椭圆 26"/>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8" name="椭圆 27"/>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29" name="组合 28"/>
            <p:cNvGrpSpPr/>
            <p:nvPr/>
          </p:nvGrpSpPr>
          <p:grpSpPr>
            <a:xfrm>
              <a:off x="7976" y="1165"/>
              <a:ext cx="44" cy="200"/>
              <a:chOff x="7976" y="1167"/>
              <a:chExt cx="44" cy="200"/>
            </a:xfrm>
          </p:grpSpPr>
          <p:sp>
            <p:nvSpPr>
              <p:cNvPr id="30" name="椭圆 29"/>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31" name="椭圆 30"/>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32" name="椭圆 31"/>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nvGrpSpPr>
          <p:cNvPr id="33" name="组合 32"/>
          <p:cNvGrpSpPr/>
          <p:nvPr/>
        </p:nvGrpSpPr>
        <p:grpSpPr>
          <a:xfrm>
            <a:off x="3467735" y="3067050"/>
            <a:ext cx="283210" cy="1564005"/>
            <a:chOff x="7885" y="644"/>
            <a:chExt cx="226" cy="1246"/>
          </a:xfrm>
        </p:grpSpPr>
        <p:sp>
          <p:nvSpPr>
            <p:cNvPr id="34" name="矩形 33"/>
            <p:cNvSpPr/>
            <p:nvPr/>
          </p:nvSpPr>
          <p:spPr>
            <a:xfrm>
              <a:off x="7885" y="644"/>
              <a:ext cx="227" cy="1247"/>
            </a:xfrm>
            <a:prstGeom prst="rect">
              <a:avLst/>
            </a:prstGeom>
            <a:solidFill>
              <a:srgbClr val="A6A8AB"/>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35" name="组合 34"/>
            <p:cNvGrpSpPr/>
            <p:nvPr/>
          </p:nvGrpSpPr>
          <p:grpSpPr>
            <a:xfrm>
              <a:off x="7930" y="727"/>
              <a:ext cx="136" cy="366"/>
              <a:chOff x="7916" y="727"/>
              <a:chExt cx="136" cy="366"/>
            </a:xfrm>
          </p:grpSpPr>
          <p:sp>
            <p:nvSpPr>
              <p:cNvPr id="36" name="椭圆 35"/>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37" name="椭圆 36"/>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38" name="组合 37"/>
            <p:cNvGrpSpPr/>
            <p:nvPr/>
          </p:nvGrpSpPr>
          <p:grpSpPr>
            <a:xfrm>
              <a:off x="7930" y="1437"/>
              <a:ext cx="136" cy="366"/>
              <a:chOff x="7916" y="727"/>
              <a:chExt cx="136" cy="366"/>
            </a:xfrm>
          </p:grpSpPr>
          <p:sp>
            <p:nvSpPr>
              <p:cNvPr id="39" name="椭圆 38"/>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40" name="椭圆 39"/>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41" name="组合 40"/>
            <p:cNvGrpSpPr/>
            <p:nvPr/>
          </p:nvGrpSpPr>
          <p:grpSpPr>
            <a:xfrm>
              <a:off x="7976" y="1165"/>
              <a:ext cx="44" cy="200"/>
              <a:chOff x="7976" y="1167"/>
              <a:chExt cx="44" cy="200"/>
            </a:xfrm>
          </p:grpSpPr>
          <p:sp>
            <p:nvSpPr>
              <p:cNvPr id="42" name="椭圆 41"/>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43" name="椭圆 42"/>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44" name="椭圆 43"/>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nvGrpSpPr>
          <p:cNvPr id="45" name="组合 44"/>
          <p:cNvGrpSpPr/>
          <p:nvPr/>
        </p:nvGrpSpPr>
        <p:grpSpPr>
          <a:xfrm>
            <a:off x="4076700" y="3067050"/>
            <a:ext cx="283210" cy="1564005"/>
            <a:chOff x="7885" y="644"/>
            <a:chExt cx="226" cy="1246"/>
          </a:xfrm>
        </p:grpSpPr>
        <p:sp>
          <p:nvSpPr>
            <p:cNvPr id="46" name="矩形 45"/>
            <p:cNvSpPr/>
            <p:nvPr/>
          </p:nvSpPr>
          <p:spPr>
            <a:xfrm>
              <a:off x="7885" y="644"/>
              <a:ext cx="227" cy="1247"/>
            </a:xfrm>
            <a:prstGeom prst="rect">
              <a:avLst/>
            </a:prstGeom>
            <a:solidFill>
              <a:srgbClr val="BB922D"/>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nvGrpSpPr>
            <p:cNvPr id="47" name="组合 46"/>
            <p:cNvGrpSpPr/>
            <p:nvPr/>
          </p:nvGrpSpPr>
          <p:grpSpPr>
            <a:xfrm>
              <a:off x="7930" y="727"/>
              <a:ext cx="136" cy="366"/>
              <a:chOff x="7916" y="727"/>
              <a:chExt cx="136" cy="366"/>
            </a:xfrm>
          </p:grpSpPr>
          <p:sp>
            <p:nvSpPr>
              <p:cNvPr id="48" name="椭圆 47"/>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50" name="椭圆 49"/>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52" name="组合 51"/>
            <p:cNvGrpSpPr/>
            <p:nvPr/>
          </p:nvGrpSpPr>
          <p:grpSpPr>
            <a:xfrm>
              <a:off x="7930" y="1437"/>
              <a:ext cx="136" cy="366"/>
              <a:chOff x="7916" y="727"/>
              <a:chExt cx="136" cy="366"/>
            </a:xfrm>
          </p:grpSpPr>
          <p:sp>
            <p:nvSpPr>
              <p:cNvPr id="53" name="椭圆 52"/>
              <p:cNvSpPr>
                <a:spLocks noChangeAspect="1"/>
              </p:cNvSpPr>
              <p:nvPr/>
            </p:nvSpPr>
            <p:spPr>
              <a:xfrm>
                <a:off x="7916" y="72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54" name="椭圆 53"/>
              <p:cNvSpPr>
                <a:spLocks noChangeAspect="1"/>
              </p:cNvSpPr>
              <p:nvPr/>
            </p:nvSpPr>
            <p:spPr>
              <a:xfrm>
                <a:off x="7916" y="957"/>
                <a:ext cx="136" cy="136"/>
              </a:xfrm>
              <a:prstGeom prst="ellips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nvGrpSpPr>
            <p:cNvPr id="55" name="组合 54"/>
            <p:cNvGrpSpPr/>
            <p:nvPr/>
          </p:nvGrpSpPr>
          <p:grpSpPr>
            <a:xfrm>
              <a:off x="7976" y="1165"/>
              <a:ext cx="44" cy="200"/>
              <a:chOff x="7976" y="1167"/>
              <a:chExt cx="44" cy="200"/>
            </a:xfrm>
          </p:grpSpPr>
          <p:sp>
            <p:nvSpPr>
              <p:cNvPr id="59" name="椭圆 58"/>
              <p:cNvSpPr>
                <a:spLocks noChangeAspect="1"/>
              </p:cNvSpPr>
              <p:nvPr/>
            </p:nvSpPr>
            <p:spPr>
              <a:xfrm>
                <a:off x="7976" y="116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0" name="椭圆 59"/>
              <p:cNvSpPr>
                <a:spLocks noChangeAspect="1"/>
              </p:cNvSpPr>
              <p:nvPr/>
            </p:nvSpPr>
            <p:spPr>
              <a:xfrm>
                <a:off x="7976" y="124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1" name="椭圆 60"/>
              <p:cNvSpPr>
                <a:spLocks noChangeAspect="1"/>
              </p:cNvSpPr>
              <p:nvPr/>
            </p:nvSpPr>
            <p:spPr>
              <a:xfrm>
                <a:off x="7976" y="1323"/>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grpSp>
        <p:nvGrpSpPr>
          <p:cNvPr id="62" name="组合 61"/>
          <p:cNvGrpSpPr/>
          <p:nvPr/>
        </p:nvGrpSpPr>
        <p:grpSpPr>
          <a:xfrm>
            <a:off x="1583055" y="2992755"/>
            <a:ext cx="351155" cy="1711960"/>
            <a:chOff x="4129" y="1475"/>
            <a:chExt cx="280" cy="1364"/>
          </a:xfrm>
        </p:grpSpPr>
        <p:sp>
          <p:nvSpPr>
            <p:cNvPr id="63" name=" 219"/>
            <p:cNvSpPr/>
            <p:nvPr/>
          </p:nvSpPr>
          <p:spPr>
            <a:xfrm>
              <a:off x="4129" y="1475"/>
              <a:ext cx="281" cy="1365"/>
            </a:xfrm>
            <a:prstGeom prst="roundRect">
              <a:avLst>
                <a:gd name="adj" fmla="val 500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500">
                <a:solidFill>
                  <a:srgbClr val="FFFFFF"/>
                </a:solidFill>
                <a:latin typeface="微软雅黑" panose="020B0503020204020204" charset="-122"/>
                <a:ea typeface="微软雅黑" panose="020B0503020204020204" charset="-122"/>
              </a:endParaRPr>
            </a:p>
          </p:txBody>
        </p:sp>
        <p:sp>
          <p:nvSpPr>
            <p:cNvPr id="64" name="椭圆 63"/>
            <p:cNvSpPr/>
            <p:nvPr/>
          </p:nvSpPr>
          <p:spPr>
            <a:xfrm>
              <a:off x="4187" y="1560"/>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5" name="椭圆 64"/>
            <p:cNvSpPr/>
            <p:nvPr/>
          </p:nvSpPr>
          <p:spPr>
            <a:xfrm>
              <a:off x="4187" y="1814"/>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6" name="椭圆 65"/>
            <p:cNvSpPr/>
            <p:nvPr/>
          </p:nvSpPr>
          <p:spPr>
            <a:xfrm>
              <a:off x="4187" y="2068"/>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7" name="椭圆 66"/>
            <p:cNvSpPr/>
            <p:nvPr/>
          </p:nvSpPr>
          <p:spPr>
            <a:xfrm>
              <a:off x="4187" y="2322"/>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68" name="椭圆 67"/>
            <p:cNvSpPr/>
            <p:nvPr/>
          </p:nvSpPr>
          <p:spPr>
            <a:xfrm>
              <a:off x="4187" y="2576"/>
              <a:ext cx="165" cy="165"/>
            </a:xfrm>
            <a:prstGeom prst="ellipse">
              <a:avLst/>
            </a:prstGeom>
            <a:solidFill>
              <a:srgbClr val="BFC0C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cxnSp>
        <p:nvCxnSpPr>
          <p:cNvPr id="70" name="直接箭头连接符 69"/>
          <p:cNvCxnSpPr/>
          <p:nvPr/>
        </p:nvCxnSpPr>
        <p:spPr>
          <a:xfrm>
            <a:off x="2582545" y="3848735"/>
            <a:ext cx="26289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1" name="直接箭头连接符 70"/>
          <p:cNvCxnSpPr/>
          <p:nvPr/>
        </p:nvCxnSpPr>
        <p:spPr>
          <a:xfrm>
            <a:off x="3183890" y="3848735"/>
            <a:ext cx="26289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72" name="直接箭头连接符 71"/>
          <p:cNvCxnSpPr/>
          <p:nvPr/>
        </p:nvCxnSpPr>
        <p:spPr>
          <a:xfrm>
            <a:off x="3785235" y="3848735"/>
            <a:ext cx="262890" cy="0"/>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181" name="直接箭头连接符 180"/>
          <p:cNvCxnSpPr/>
          <p:nvPr/>
        </p:nvCxnSpPr>
        <p:spPr>
          <a:xfrm flipV="1">
            <a:off x="1946275" y="3841115"/>
            <a:ext cx="191770" cy="14605"/>
          </a:xfrm>
          <a:prstGeom prst="straightConnector1">
            <a:avLst/>
          </a:prstGeom>
          <a:ln w="25400">
            <a:solidFill>
              <a:schemeClr val="bg1"/>
            </a:solidFill>
            <a:tailEnd type="triangle" w="lg" len="lg"/>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361180" y="2593975"/>
            <a:ext cx="1650365" cy="1254760"/>
            <a:chOff x="6868" y="4085"/>
            <a:chExt cx="2599" cy="1976"/>
          </a:xfrm>
        </p:grpSpPr>
        <p:grpSp>
          <p:nvGrpSpPr>
            <p:cNvPr id="173" name="组合 172"/>
            <p:cNvGrpSpPr/>
            <p:nvPr/>
          </p:nvGrpSpPr>
          <p:grpSpPr>
            <a:xfrm>
              <a:off x="8823" y="4085"/>
              <a:ext cx="644" cy="879"/>
              <a:chOff x="10428" y="1348"/>
              <a:chExt cx="220" cy="300"/>
            </a:xfrm>
          </p:grpSpPr>
          <p:sp>
            <p:nvSpPr>
              <p:cNvPr id="174" name=" 212"/>
              <p:cNvSpPr/>
              <p:nvPr/>
            </p:nvSpPr>
            <p:spPr>
              <a:xfrm>
                <a:off x="10428" y="1348"/>
                <a:ext cx="221" cy="300"/>
              </a:xfrm>
              <a:prstGeom prst="roundRect">
                <a:avLst>
                  <a:gd name="adj" fmla="val 50000"/>
                </a:avLst>
              </a:prstGeom>
              <a:solidFill>
                <a:srgbClr val="3674AE"/>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500">
                  <a:solidFill>
                    <a:srgbClr val="FFFFFF"/>
                  </a:solidFill>
                  <a:latin typeface="微软雅黑" panose="020B0503020204020204" charset="-122"/>
                  <a:ea typeface="微软雅黑" panose="020B0503020204020204" charset="-122"/>
                </a:endParaRPr>
              </a:p>
            </p:txBody>
          </p:sp>
          <p:grpSp>
            <p:nvGrpSpPr>
              <p:cNvPr id="175" name="组合 174"/>
              <p:cNvGrpSpPr/>
              <p:nvPr/>
            </p:nvGrpSpPr>
            <p:grpSpPr>
              <a:xfrm>
                <a:off x="10490" y="1386"/>
                <a:ext cx="96" cy="225"/>
                <a:chOff x="10490" y="1392"/>
                <a:chExt cx="96" cy="225"/>
              </a:xfrm>
            </p:grpSpPr>
            <p:sp>
              <p:nvSpPr>
                <p:cNvPr id="176" name="椭圆 175"/>
                <p:cNvSpPr>
                  <a:spLocks noChangeAspect="1"/>
                </p:cNvSpPr>
                <p:nvPr/>
              </p:nvSpPr>
              <p:spPr>
                <a:xfrm>
                  <a:off x="10490" y="1392"/>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1</a:t>
                  </a:r>
                  <a:endParaRPr lang="en-US" altLang="zh-CN" sz="1500">
                    <a:solidFill>
                      <a:schemeClr val="tx1"/>
                    </a:solidFill>
                    <a:latin typeface="微软雅黑" panose="020B0503020204020204" charset="-122"/>
                    <a:ea typeface="微软雅黑" panose="020B0503020204020204" charset="-122"/>
                  </a:endParaRPr>
                </a:p>
              </p:txBody>
            </p:sp>
            <p:sp>
              <p:nvSpPr>
                <p:cNvPr id="177" name="椭圆 176"/>
                <p:cNvSpPr>
                  <a:spLocks noChangeAspect="1"/>
                </p:cNvSpPr>
                <p:nvPr/>
              </p:nvSpPr>
              <p:spPr>
                <a:xfrm>
                  <a:off x="10490" y="1521"/>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0</a:t>
                  </a:r>
                  <a:endParaRPr lang="en-US" altLang="zh-CN" sz="1500">
                    <a:solidFill>
                      <a:schemeClr val="tx1"/>
                    </a:solidFill>
                    <a:latin typeface="微软雅黑" panose="020B0503020204020204" charset="-122"/>
                    <a:ea typeface="微软雅黑" panose="020B0503020204020204" charset="-122"/>
                  </a:endParaRPr>
                </a:p>
              </p:txBody>
            </p:sp>
          </p:grpSp>
        </p:grpSp>
        <p:cxnSp>
          <p:nvCxnSpPr>
            <p:cNvPr id="239" name="直接箭头连接符 238"/>
            <p:cNvCxnSpPr/>
            <p:nvPr/>
          </p:nvCxnSpPr>
          <p:spPr>
            <a:xfrm flipV="1">
              <a:off x="6868" y="4525"/>
              <a:ext cx="1955" cy="1537"/>
            </a:xfrm>
            <a:prstGeom prst="straightConnector1">
              <a:avLst/>
            </a:prstGeom>
            <a:ln w="38100">
              <a:solidFill>
                <a:srgbClr val="3674AE"/>
              </a:solidFill>
              <a:tailEnd type="triangle" w="sm" len="sm"/>
            </a:ln>
          </p:spPr>
          <p:style>
            <a:lnRef idx="1">
              <a:schemeClr val="accent1"/>
            </a:lnRef>
            <a:fillRef idx="0">
              <a:schemeClr val="accent1"/>
            </a:fillRef>
            <a:effectRef idx="0">
              <a:schemeClr val="accent1"/>
            </a:effectRef>
            <a:fontRef idx="minor">
              <a:schemeClr val="tx1"/>
            </a:fontRef>
          </p:style>
        </p:cxnSp>
      </p:grpSp>
      <p:grpSp>
        <p:nvGrpSpPr>
          <p:cNvPr id="49" name="组合 48"/>
          <p:cNvGrpSpPr/>
          <p:nvPr/>
        </p:nvGrpSpPr>
        <p:grpSpPr>
          <a:xfrm>
            <a:off x="4361180" y="3466465"/>
            <a:ext cx="1663700" cy="1617980"/>
            <a:chOff x="6868" y="5459"/>
            <a:chExt cx="2620" cy="2548"/>
          </a:xfrm>
        </p:grpSpPr>
        <p:grpSp>
          <p:nvGrpSpPr>
            <p:cNvPr id="198" name="组合 197"/>
            <p:cNvGrpSpPr/>
            <p:nvPr/>
          </p:nvGrpSpPr>
          <p:grpSpPr>
            <a:xfrm>
              <a:off x="8802" y="5459"/>
              <a:ext cx="686" cy="2549"/>
              <a:chOff x="10490" y="2207"/>
              <a:chExt cx="220" cy="816"/>
            </a:xfrm>
          </p:grpSpPr>
          <p:sp>
            <p:nvSpPr>
              <p:cNvPr id="199" name=" 212"/>
              <p:cNvSpPr/>
              <p:nvPr/>
            </p:nvSpPr>
            <p:spPr>
              <a:xfrm>
                <a:off x="10490" y="2207"/>
                <a:ext cx="221" cy="817"/>
              </a:xfrm>
              <a:prstGeom prst="roundRect">
                <a:avLst>
                  <a:gd name="adj" fmla="val 50000"/>
                </a:avLst>
              </a:prstGeom>
              <a:solidFill>
                <a:srgbClr val="B82626"/>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sz="1500">
                  <a:solidFill>
                    <a:srgbClr val="FFFFFF"/>
                  </a:solidFill>
                  <a:latin typeface="微软雅黑" panose="020B0503020204020204" charset="-122"/>
                  <a:ea typeface="微软雅黑" panose="020B0503020204020204" charset="-122"/>
                </a:endParaRPr>
              </a:p>
            </p:txBody>
          </p:sp>
          <p:grpSp>
            <p:nvGrpSpPr>
              <p:cNvPr id="200" name="组合 199"/>
              <p:cNvGrpSpPr/>
              <p:nvPr/>
            </p:nvGrpSpPr>
            <p:grpSpPr>
              <a:xfrm>
                <a:off x="10552" y="2276"/>
                <a:ext cx="97" cy="680"/>
                <a:chOff x="10551" y="1579"/>
                <a:chExt cx="97" cy="680"/>
              </a:xfrm>
            </p:grpSpPr>
            <p:sp>
              <p:nvSpPr>
                <p:cNvPr id="201" name="椭圆 200"/>
                <p:cNvSpPr>
                  <a:spLocks noChangeAspect="1"/>
                </p:cNvSpPr>
                <p:nvPr/>
              </p:nvSpPr>
              <p:spPr>
                <a:xfrm>
                  <a:off x="10551" y="1579"/>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1</a:t>
                  </a:r>
                  <a:endParaRPr lang="en-US" altLang="zh-CN" sz="1500">
                    <a:solidFill>
                      <a:schemeClr val="tx1"/>
                    </a:solidFill>
                    <a:latin typeface="微软雅黑" panose="020B0503020204020204" charset="-122"/>
                    <a:ea typeface="微软雅黑" panose="020B0503020204020204" charset="-122"/>
                  </a:endParaRPr>
                </a:p>
              </p:txBody>
            </p:sp>
            <p:sp>
              <p:nvSpPr>
                <p:cNvPr id="202" name="椭圆 201"/>
                <p:cNvSpPr>
                  <a:spLocks noChangeAspect="1"/>
                </p:cNvSpPr>
                <p:nvPr/>
              </p:nvSpPr>
              <p:spPr>
                <a:xfrm>
                  <a:off x="10552" y="2163"/>
                  <a:ext cx="96" cy="96"/>
                </a:xfrm>
                <a:prstGeom prst="ellipse">
                  <a:avLst/>
                </a:prstGeom>
                <a:solidFill>
                  <a:schemeClr val="bg1"/>
                </a:solid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500">
                      <a:solidFill>
                        <a:schemeClr val="tx1"/>
                      </a:solidFill>
                      <a:latin typeface="微软雅黑" panose="020B0503020204020204" charset="-122"/>
                      <a:ea typeface="微软雅黑" panose="020B0503020204020204" charset="-122"/>
                    </a:rPr>
                    <a:t>1</a:t>
                  </a:r>
                  <a:endParaRPr lang="en-US" altLang="zh-CN" sz="1500">
                    <a:solidFill>
                      <a:schemeClr val="tx1"/>
                    </a:solidFill>
                    <a:latin typeface="微软雅黑" panose="020B0503020204020204" charset="-122"/>
                    <a:ea typeface="微软雅黑" panose="020B0503020204020204" charset="-122"/>
                  </a:endParaRPr>
                </a:p>
              </p:txBody>
            </p:sp>
          </p:grpSp>
          <p:grpSp>
            <p:nvGrpSpPr>
              <p:cNvPr id="203" name="组合 202"/>
              <p:cNvGrpSpPr/>
              <p:nvPr/>
            </p:nvGrpSpPr>
            <p:grpSpPr>
              <a:xfrm>
                <a:off x="10579" y="2463"/>
                <a:ext cx="44" cy="306"/>
                <a:chOff x="10579" y="2455"/>
                <a:chExt cx="44" cy="306"/>
              </a:xfrm>
            </p:grpSpPr>
            <p:sp>
              <p:nvSpPr>
                <p:cNvPr id="204" name="椭圆 203"/>
                <p:cNvSpPr>
                  <a:spLocks noChangeAspect="1"/>
                </p:cNvSpPr>
                <p:nvPr/>
              </p:nvSpPr>
              <p:spPr>
                <a:xfrm>
                  <a:off x="10579" y="2455"/>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05" name="椭圆 204"/>
                <p:cNvSpPr>
                  <a:spLocks noChangeAspect="1"/>
                </p:cNvSpPr>
                <p:nvPr/>
              </p:nvSpPr>
              <p:spPr>
                <a:xfrm>
                  <a:off x="10579" y="2586"/>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sp>
              <p:nvSpPr>
                <p:cNvPr id="206" name="椭圆 205"/>
                <p:cNvSpPr>
                  <a:spLocks noChangeAspect="1"/>
                </p:cNvSpPr>
                <p:nvPr/>
              </p:nvSpPr>
              <p:spPr>
                <a:xfrm>
                  <a:off x="10579" y="2717"/>
                  <a:ext cx="45" cy="4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500">
                    <a:latin typeface="微软雅黑" panose="020B0503020204020204" charset="-122"/>
                    <a:ea typeface="微软雅黑" panose="020B0503020204020204" charset="-122"/>
                  </a:endParaRPr>
                </a:p>
              </p:txBody>
            </p:sp>
          </p:grpSp>
        </p:grpSp>
        <p:cxnSp>
          <p:nvCxnSpPr>
            <p:cNvPr id="241" name="直接箭头连接符 240"/>
            <p:cNvCxnSpPr/>
            <p:nvPr/>
          </p:nvCxnSpPr>
          <p:spPr>
            <a:xfrm>
              <a:off x="6868" y="6062"/>
              <a:ext cx="1934" cy="673"/>
            </a:xfrm>
            <a:prstGeom prst="straightConnector1">
              <a:avLst/>
            </a:prstGeom>
            <a:ln w="38100">
              <a:solidFill>
                <a:srgbClr val="B82626"/>
              </a:solidFill>
              <a:tailEnd type="triangle" w="sm" len="sm"/>
            </a:ln>
          </p:spPr>
          <p:style>
            <a:lnRef idx="1">
              <a:schemeClr val="accent1"/>
            </a:lnRef>
            <a:fillRef idx="0">
              <a:schemeClr val="accent1"/>
            </a:fillRef>
            <a:effectRef idx="0">
              <a:schemeClr val="accent1"/>
            </a:effectRef>
            <a:fontRef idx="minor">
              <a:schemeClr val="tx1"/>
            </a:fontRef>
          </p:style>
        </p:cxnSp>
      </p:grpSp>
      <p:sp>
        <p:nvSpPr>
          <p:cNvPr id="139" name="文本框 138"/>
          <p:cNvSpPr txBox="1"/>
          <p:nvPr/>
        </p:nvSpPr>
        <p:spPr>
          <a:xfrm>
            <a:off x="3694430" y="5281295"/>
            <a:ext cx="1509395"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rPr>
              <a:t>Hash layer</a:t>
            </a:r>
            <a:endPar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140" name="文本框 139"/>
          <p:cNvSpPr txBox="1"/>
          <p:nvPr/>
        </p:nvSpPr>
        <p:spPr>
          <a:xfrm>
            <a:off x="5318760" y="5281295"/>
            <a:ext cx="1600200"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rPr>
              <a:t>Constraints</a:t>
            </a:r>
            <a:endPar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2" name="矩形 1"/>
          <p:cNvSpPr/>
          <p:nvPr/>
        </p:nvSpPr>
        <p:spPr>
          <a:xfrm>
            <a:off x="7077710" y="2381885"/>
            <a:ext cx="4733290" cy="2917190"/>
          </a:xfrm>
          <a:prstGeom prst="rect">
            <a:avLst/>
          </a:prstGeom>
          <a:noFill/>
          <a:ln w="1905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1028700" y="5281295"/>
            <a:ext cx="1511300" cy="460375"/>
          </a:xfrm>
          <a:prstGeom prst="rect">
            <a:avLst/>
          </a:prstGeom>
          <a:noFill/>
        </p:spPr>
        <p:txBody>
          <a:bodyPr wrap="none" rtlCol="0">
            <a:spAutoFit/>
          </a:bodyPr>
          <a:lstStyle/>
          <a:p>
            <a:r>
              <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rPr>
              <a:t>Input layer</a:t>
            </a:r>
            <a:endParaRPr lang="en-US" altLang="zh-CN" sz="2400">
              <a:solidFill>
                <a:schemeClr val="bg1"/>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51" name="文本框 50"/>
          <p:cNvSpPr txBox="1"/>
          <p:nvPr/>
        </p:nvSpPr>
        <p:spPr>
          <a:xfrm>
            <a:off x="7272655" y="2499360"/>
            <a:ext cx="2813685" cy="583565"/>
          </a:xfrm>
          <a:prstGeom prst="rect">
            <a:avLst/>
          </a:prstGeom>
          <a:noFill/>
        </p:spPr>
        <p:txBody>
          <a:bodyPr wrap="none" rtlCol="0">
            <a:spAutoFit/>
          </a:bodyPr>
          <a:lstStyle/>
          <a:p>
            <a:pPr marL="457200" indent="-457200">
              <a:buFont typeface="Wingdings" panose="05000000000000000000" charset="0"/>
              <a:buChar char="Ø"/>
            </a:pPr>
            <a:r>
              <a:rPr lang="en-US" altLang="zh-CN" sz="3200" b="1">
                <a:solidFill>
                  <a:srgbClr val="7CABD7"/>
                </a:solidFill>
                <a:latin typeface="Times New Roman" panose="02020603050405020304" pitchFamily="18" charset="0"/>
                <a:ea typeface="等线 Light" panose="02010600030101010101" charset="-122"/>
                <a:cs typeface="Times New Roman" panose="02020603050405020304" pitchFamily="18" charset="0"/>
              </a:rPr>
              <a:t>Pairwise loss</a:t>
            </a:r>
            <a:endParaRPr lang="en-US" altLang="zh-CN" sz="3200" b="1">
              <a:solidFill>
                <a:srgbClr val="7CABD7"/>
              </a:solidFill>
              <a:latin typeface="Times New Roman" panose="02020603050405020304" pitchFamily="18" charset="0"/>
              <a:ea typeface="等线 Light" panose="02010600030101010101" charset="-122"/>
              <a:cs typeface="Times New Roman" panose="02020603050405020304" pitchFamily="18" charset="0"/>
            </a:endParaRPr>
          </a:p>
        </p:txBody>
      </p:sp>
      <p:sp>
        <p:nvSpPr>
          <p:cNvPr id="56" name="矩形 55"/>
          <p:cNvSpPr>
            <a:spLocks noRot="1" noChangeAspect="1" noMove="1" noResize="1" noEditPoints="1" noAdjustHandles="1" noChangeArrowheads="1" noChangeShapeType="1" noTextEdit="1"/>
          </p:cNvSpPr>
          <p:nvPr/>
        </p:nvSpPr>
        <p:spPr>
          <a:xfrm>
            <a:off x="2138045" y="3618230"/>
            <a:ext cx="14683740" cy="998220"/>
          </a:xfrm>
          <a:prstGeom prst="rect">
            <a:avLst/>
          </a:prstGeom>
          <a:blipFill rotWithShape="1">
            <a:blip r:embed="rId2" cstate="print"/>
            <a:stretch>
              <a:fillRect/>
            </a:stretch>
          </a:blipFill>
        </p:spPr>
        <p:txBody>
          <a:bodyPr/>
          <a:lstStyle/>
          <a:p>
            <a:r>
              <a:rPr lang="zh-CN" altLang="en-US">
                <a:noFill/>
                <a:latin typeface="Times New Roman" panose="02020603050405020304" pitchFamily="18" charset="0"/>
                <a:ea typeface="微软雅黑" panose="020B0503020204020204" charset="-122"/>
                <a:cs typeface="Times New Roman" panose="02020603050405020304" pitchFamily="18" charset="0"/>
              </a:rPr>
              <a:t> </a:t>
            </a:r>
            <a:endParaRPr lang="zh-CN" altLang="en-US">
              <a:noFill/>
              <a:latin typeface="Times New Roman" panose="02020603050405020304" pitchFamily="18" charset="0"/>
              <a:ea typeface="微软雅黑" panose="020B0503020204020204" charset="-122"/>
              <a:cs typeface="Times New Roman" panose="02020603050405020304" pitchFamily="18" charset="0"/>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49"/>
                                        </p:tgtEl>
                                        <p:attrNameLst>
                                          <p:attrName>style.opacity</p:attrName>
                                        </p:attrNameLst>
                                      </p:cBhvr>
                                      <p:to>
                                        <p:strVal val="0.15"/>
                                      </p:to>
                                    </p:set>
                                    <p:animEffect filter="image" prLst="opacity: 0.5">
                                      <p:cBhvr rctx="IE">
                                        <p:cTn id="7" dur="indefinite"/>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5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1" grpId="0"/>
      <p:bldP spid="56" grpId="0" animBg="1"/>
    </p:bldLst>
  </p:timing>
</p:sld>
</file>

<file path=ppt/tags/tag1.xml><?xml version="1.0" encoding="utf-8"?>
<p:tagLst xmlns:p="http://schemas.openxmlformats.org/presentationml/2006/main">
  <p:tag name="PAMAINTYPE" val="5"/>
  <p:tag name="PATYPE" val="193"/>
  <p:tag name="PASUBTYPE" val="195"/>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lang="zh-CN" altLang="en-US" sz="2400">
            <a:solidFill>
              <a:schemeClr val="bg1"/>
            </a:solidFill>
            <a:latin typeface="等线 Light" panose="02010600030101010101" charset="-122"/>
            <a:ea typeface="等线 Light" panose="02010600030101010101" charset="-122"/>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4378</Words>
  <Application>WPS 演示</Application>
  <PresentationFormat>宽屏</PresentationFormat>
  <Paragraphs>577</Paragraphs>
  <Slides>24</Slides>
  <Notes>24</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4</vt:i4>
      </vt:variant>
      <vt:variant>
        <vt:lpstr>幻灯片标题</vt:lpstr>
      </vt:variant>
      <vt:variant>
        <vt:i4>24</vt:i4>
      </vt:variant>
    </vt:vector>
  </HeadingPairs>
  <TitlesOfParts>
    <vt:vector size="47" baseType="lpstr">
      <vt:lpstr>Arial</vt:lpstr>
      <vt:lpstr>方正书宋_GBK</vt:lpstr>
      <vt:lpstr>Wingdings</vt:lpstr>
      <vt:lpstr>等线 Light</vt:lpstr>
      <vt:lpstr>Wingdings</vt:lpstr>
      <vt:lpstr>Times New Roman</vt:lpstr>
      <vt:lpstr>Calibri</vt:lpstr>
      <vt:lpstr>宋体</vt:lpstr>
      <vt:lpstr>微软雅黑</vt:lpstr>
      <vt:lpstr>黑体-简</vt:lpstr>
      <vt:lpstr>宋体</vt:lpstr>
      <vt:lpstr>Arial Unicode MS</vt:lpstr>
      <vt:lpstr>宋体-简</vt:lpstr>
      <vt:lpstr>Calibri Light</vt:lpstr>
      <vt:lpstr>Helvetica Neue</vt:lpstr>
      <vt:lpstr>苹方-简</vt:lpstr>
      <vt:lpstr>华文仿宋</vt:lpstr>
      <vt:lpstr>Impact</vt:lpstr>
      <vt:lpstr>Office 主题</vt:lpstr>
      <vt:lpstr>Equation.3</vt:lpstr>
      <vt:lpstr>Equation.3</vt:lpstr>
      <vt:lpstr>Equation.3</vt:lpstr>
      <vt:lpstr>Equation.3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NingLi</dc:creator>
  <cp:lastModifiedBy>lelan</cp:lastModifiedBy>
  <cp:revision>162</cp:revision>
  <dcterms:created xsi:type="dcterms:W3CDTF">2018-07-11T12:20:05Z</dcterms:created>
  <dcterms:modified xsi:type="dcterms:W3CDTF">2018-07-11T12:20:05Z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2052-1.2.3.312</vt:lpwstr>
  </property>
</Properties>
</file>